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4" r:id="rId5"/>
    <p:sldId id="271" r:id="rId6"/>
    <p:sldId id="266" r:id="rId7"/>
    <p:sldId id="267" r:id="rId8"/>
    <p:sldId id="263" r:id="rId9"/>
    <p:sldId id="272" r:id="rId10"/>
    <p:sldId id="261" r:id="rId11"/>
    <p:sldId id="273" r:id="rId12"/>
    <p:sldId id="262" r:id="rId13"/>
    <p:sldId id="265" r:id="rId14"/>
    <p:sldId id="274" r:id="rId15"/>
    <p:sldId id="275" r:id="rId16"/>
    <p:sldId id="276" r:id="rId17"/>
    <p:sldId id="277" r:id="rId18"/>
    <p:sldId id="278" r:id="rId19"/>
    <p:sldId id="268" r:id="rId20"/>
    <p:sldId id="269" r:id="rId21"/>
    <p:sldId id="270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BEDD"/>
    <a:srgbClr val="7994C7"/>
    <a:srgbClr val="7A95C8"/>
    <a:srgbClr val="FFFFFF"/>
    <a:srgbClr val="BAA6DE"/>
    <a:srgbClr val="4229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B305EC-E3AF-44A4-8F9D-4D9072D9F5B3}" v="1" dt="2026-01-29T10:41:26.0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napToGrid="0">
      <p:cViewPr varScale="1">
        <p:scale>
          <a:sx n="95" d="100"/>
          <a:sy n="95" d="100"/>
        </p:scale>
        <p:origin x="5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BA5FED-CF7F-5F64-803E-71A6C93A2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CAEEA5-103A-957F-FE4A-3D606D927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AA0606-ED62-6F5A-5594-DD8D9AE75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11373E-8BFA-FAB6-5638-3059C4AC5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29F531-AF16-AE5D-77B1-E3DE4CDA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70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5CF110-8EE0-292E-4406-D357F5128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73514F-4D97-8A8B-5D6B-95DABC4D4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4449B4-9BEF-6027-D5B9-5F1E74488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AC3CDC-D215-E86A-D7BB-460567B6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09D9A5-8EC3-35AF-8F22-6B755C76C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598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7091E6-99B5-804B-56A0-F1D8CC1EDF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44C6CB4-412D-11A6-2B56-227591A77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AA877B-7704-A430-D220-8D770B497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846F53-9721-8253-E40A-0687DDC94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7FB4BB-EF4B-8607-B051-445F94112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640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e la date 10">
            <a:extLst>
              <a:ext uri="{FF2B5EF4-FFF2-40B4-BE49-F238E27FC236}">
                <a16:creationId xmlns:a16="http://schemas.microsoft.com/office/drawing/2014/main" id="{1618F9EA-3BFF-776C-E1CD-1A2BE627FC02}"/>
              </a:ext>
            </a:extLst>
          </p:cNvPr>
          <p:cNvSpPr txBox="1">
            <a:spLocks/>
          </p:cNvSpPr>
          <p:nvPr userDrawn="1"/>
        </p:nvSpPr>
        <p:spPr>
          <a:xfrm>
            <a:off x="9018028" y="64191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50D7B99-261F-8547-9D60-300B5962C562}" type="datetime1">
              <a:rPr lang="fr-FR" sz="1100" b="1" smtClean="0">
                <a:solidFill>
                  <a:schemeClr val="tx1"/>
                </a:solidFill>
                <a:latin typeface="Marianne" panose="02000000000000000000" pitchFamily="2" charset="0"/>
              </a:rPr>
              <a:pPr algn="r"/>
              <a:t>29/01/2026</a:t>
            </a:fld>
            <a:endParaRPr lang="fr-FR" sz="1100" b="1" dirty="0">
              <a:solidFill>
                <a:schemeClr val="tx1"/>
              </a:solidFill>
              <a:latin typeface="Marianne" panose="02000000000000000000" pitchFamily="2" charset="0"/>
            </a:endParaRPr>
          </a:p>
        </p:txBody>
      </p:sp>
      <p:sp>
        <p:nvSpPr>
          <p:cNvPr id="17" name="Espace réservé du texte 14">
            <a:extLst>
              <a:ext uri="{FF2B5EF4-FFF2-40B4-BE49-F238E27FC236}">
                <a16:creationId xmlns:a16="http://schemas.microsoft.com/office/drawing/2014/main" id="{1F5AE290-808A-DA74-FC56-88769830E6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1838" y="3004962"/>
            <a:ext cx="10277475" cy="848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Marianne" panose="02000000000000000000"/>
              </a:defRPr>
            </a:lvl1pPr>
          </a:lstStyle>
          <a:p>
            <a:r>
              <a:rPr lang="fr-FR" b="0" i="0" dirty="0">
                <a:latin typeface="Marianne" panose="02000000000000000000"/>
              </a:rPr>
              <a:t>Sous-titre</a:t>
            </a:r>
            <a:endParaRPr lang="fr-FR" dirty="0"/>
          </a:p>
        </p:txBody>
      </p:sp>
      <p:sp>
        <p:nvSpPr>
          <p:cNvPr id="18" name="Espace réservé du texte 1">
            <a:extLst>
              <a:ext uri="{FF2B5EF4-FFF2-40B4-BE49-F238E27FC236}">
                <a16:creationId xmlns:a16="http://schemas.microsoft.com/office/drawing/2014/main" id="{4BC28D29-0488-6B4F-F636-3D6498E44C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838" y="2217730"/>
            <a:ext cx="10483850" cy="1132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 b="1" i="0">
                <a:latin typeface="Marianne" panose="02000000000000000000"/>
              </a:defRPr>
            </a:lvl1pPr>
          </a:lstStyle>
          <a:p>
            <a:r>
              <a:rPr lang="fr-FR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447481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sposition personnalisé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>
            <a:extLst>
              <a:ext uri="{FF2B5EF4-FFF2-40B4-BE49-F238E27FC236}">
                <a16:creationId xmlns:a16="http://schemas.microsoft.com/office/drawing/2014/main" id="{0B686C74-1C87-C65F-DA8C-A9675AC7B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10058071" y="6467720"/>
            <a:ext cx="572532" cy="360000"/>
          </a:xfrm>
          <a:prstGeom prst="rect">
            <a:avLst/>
          </a:prstGeom>
        </p:spPr>
        <p:txBody>
          <a:bodyPr/>
          <a:lstStyle>
            <a:lvl1pPr>
              <a:defRPr sz="1100" b="1" i="0">
                <a:latin typeface="Marianne" panose="0200000000000000000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BA9B576-ABE2-7FEB-5430-A3017C6A284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738" y="1047750"/>
            <a:ext cx="10483850" cy="1132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Marianne" panose="02000000000000000000"/>
              </a:defRPr>
            </a:lvl1pPr>
          </a:lstStyle>
          <a:p>
            <a:pPr lvl="0"/>
            <a:r>
              <a:rPr lang="fr-FR" sz="3600" dirty="0"/>
              <a:t>Titre</a:t>
            </a:r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7CA306F-820C-5287-EF9A-0AFD1DB4B9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9738" y="2536825"/>
            <a:ext cx="3568700" cy="3222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latin typeface="Marianne" panose="02000000000000000000"/>
              </a:defRPr>
            </a:lvl1pPr>
          </a:lstStyle>
          <a:p>
            <a:r>
              <a:rPr lang="fr-FR" sz="1400" dirty="0">
                <a:effectLst/>
                <a:latin typeface="Marianne" panose="02000000000000000000" pitchFamily="2" charset="0"/>
              </a:rPr>
              <a:t>NIVEAU 2 </a:t>
            </a:r>
          </a:p>
          <a:p>
            <a:r>
              <a:rPr lang="fr-FR" sz="1400" dirty="0" err="1">
                <a:effectLst/>
                <a:latin typeface="Marianne" panose="02000000000000000000" pitchFamily="2" charset="0"/>
              </a:rPr>
              <a:t>Erum</a:t>
            </a:r>
            <a:r>
              <a:rPr lang="fr-FR" sz="1400" dirty="0">
                <a:effectLst/>
                <a:latin typeface="Marianne" panose="02000000000000000000" pitchFamily="2" charset="0"/>
              </a:rPr>
              <a:t>, que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voluption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coris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delliquis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arios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tionet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acea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aut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odit</a:t>
            </a:r>
            <a:r>
              <a:rPr lang="fr-FR" sz="1400" dirty="0">
                <a:effectLst/>
                <a:latin typeface="Marianne" panose="02000000000000000000" pitchFamily="2" charset="0"/>
              </a:rPr>
              <a:t> ut qui tem.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Ugitae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repremperior</a:t>
            </a:r>
            <a:r>
              <a:rPr lang="fr-FR" sz="1400" dirty="0">
                <a:effectLst/>
                <a:latin typeface="Marianne" panose="02000000000000000000" pitchFamily="2" charset="0"/>
              </a:rPr>
              <a:t> re,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sitate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voluptatis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arumquiduci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aut</a:t>
            </a:r>
            <a:r>
              <a:rPr lang="fr-FR" sz="1400" dirty="0">
                <a:effectLst/>
                <a:latin typeface="Marianne" panose="02000000000000000000" pitchFamily="2" charset="0"/>
              </a:rPr>
              <a:t> ma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venihit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eiur</a:t>
            </a:r>
            <a:r>
              <a:rPr lang="fr-FR" sz="1400" dirty="0">
                <a:effectLst/>
                <a:latin typeface="Marianne" panose="02000000000000000000" pitchFamily="2" charset="0"/>
              </a:rPr>
              <a:t>? Quia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sitatin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venihic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ipsuntium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aliquia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tinihilibus</a:t>
            </a:r>
            <a:r>
              <a:rPr lang="fr-FR" sz="1400" dirty="0">
                <a:effectLst/>
                <a:latin typeface="Marianne" panose="02000000000000000000" pitchFamily="2" charset="0"/>
              </a:rPr>
              <a:t>.</a:t>
            </a:r>
          </a:p>
          <a:p>
            <a:r>
              <a:rPr lang="fr-FR" sz="1400" dirty="0" err="1">
                <a:effectLst/>
                <a:latin typeface="Marianne" panose="02000000000000000000" pitchFamily="2" charset="0"/>
              </a:rPr>
              <a:t>Sitibusaped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quos</a:t>
            </a:r>
            <a:r>
              <a:rPr lang="fr-FR" sz="1400" dirty="0">
                <a:effectLst/>
                <a:latin typeface="Marianne" panose="02000000000000000000" pitchFamily="2" charset="0"/>
              </a:rPr>
              <a:t> ra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quos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coritat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atureris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que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volupidunt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atquatque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pliquia</a:t>
            </a:r>
            <a:r>
              <a:rPr lang="fr-FR" sz="1400" dirty="0">
                <a:effectLst/>
                <a:latin typeface="Marianne" panose="02000000000000000000" pitchFamily="2" charset="0"/>
              </a:rPr>
              <a:t> pro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volorio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nseritatio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blabo</a:t>
            </a:r>
            <a:r>
              <a:rPr lang="fr-FR" sz="1400" dirty="0">
                <a:effectLst/>
                <a:latin typeface="Marianne" panose="02000000000000000000" pitchFamily="2" charset="0"/>
              </a:rPr>
              <a:t>.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Onse</a:t>
            </a:r>
            <a:r>
              <a:rPr lang="fr-FR" sz="1400" dirty="0">
                <a:effectLst/>
                <a:latin typeface="Marianne" panose="02000000000000000000" pitchFamily="2" charset="0"/>
              </a:rPr>
              <a:t> con nos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dolorepernat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omnisque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quaestis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et,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ideliquatur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seratur</a:t>
            </a:r>
            <a:r>
              <a:rPr lang="fr-FR" sz="1400" dirty="0">
                <a:effectLst/>
                <a:latin typeface="Marianne" panose="02000000000000000000" pitchFamily="2" charset="0"/>
              </a:rPr>
              <a:t>?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Natur</a:t>
            </a:r>
            <a:r>
              <a:rPr lang="fr-FR" sz="1400" dirty="0">
                <a:effectLst/>
                <a:latin typeface="Marianne" panose="02000000000000000000" pitchFamily="2" charset="0"/>
              </a:rPr>
              <a:t> ma se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nes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tquibus</a:t>
            </a:r>
            <a:r>
              <a:rPr lang="fr-FR" sz="1400" dirty="0">
                <a:effectLst/>
                <a:latin typeface="Marianne" panose="02000000000000000000" pitchFamily="2" charset="0"/>
              </a:rPr>
              <a:t>.</a:t>
            </a:r>
          </a:p>
          <a:p>
            <a:r>
              <a:rPr lang="fr-FR" sz="1400" dirty="0" err="1">
                <a:effectLst/>
                <a:latin typeface="Marianne" panose="02000000000000000000" pitchFamily="2" charset="0"/>
              </a:rPr>
              <a:t>Gitectet</a:t>
            </a:r>
            <a:r>
              <a:rPr lang="fr-FR" sz="1400" dirty="0">
                <a:effectLst/>
                <a:latin typeface="Marianne" panose="02000000000000000000" pitchFamily="2" charset="0"/>
              </a:rPr>
              <a:t>, con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rehendandi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aperupt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assitat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uressit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eostore</a:t>
            </a:r>
            <a:endParaRPr lang="fr-FR" sz="1400" dirty="0">
              <a:effectLst/>
              <a:latin typeface="Marianne" panose="02000000000000000000" pitchFamily="2" charset="0"/>
            </a:endParaRPr>
          </a:p>
        </p:txBody>
      </p: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D194F6CE-E0A8-F1E8-D2A4-0D1194949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97174" y="2536825"/>
            <a:ext cx="3568700" cy="3222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latin typeface="Marianne" panose="02000000000000000000"/>
              </a:defRPr>
            </a:lvl1pPr>
          </a:lstStyle>
          <a:p>
            <a:r>
              <a:rPr lang="fr-FR" sz="1400" dirty="0">
                <a:effectLst/>
                <a:latin typeface="Marianne" panose="02000000000000000000" pitchFamily="2" charset="0"/>
              </a:rPr>
              <a:t>NIVEAU 2 </a:t>
            </a:r>
          </a:p>
          <a:p>
            <a:r>
              <a:rPr lang="fr-FR" sz="1400" dirty="0" err="1">
                <a:effectLst/>
                <a:latin typeface="Marianne" panose="02000000000000000000" pitchFamily="2" charset="0"/>
              </a:rPr>
              <a:t>Erum</a:t>
            </a:r>
            <a:r>
              <a:rPr lang="fr-FR" sz="1400" dirty="0">
                <a:effectLst/>
                <a:latin typeface="Marianne" panose="02000000000000000000" pitchFamily="2" charset="0"/>
              </a:rPr>
              <a:t>, que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voluption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coris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delliquis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arios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tionet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acea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aut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odit</a:t>
            </a:r>
            <a:r>
              <a:rPr lang="fr-FR" sz="1400" dirty="0">
                <a:effectLst/>
                <a:latin typeface="Marianne" panose="02000000000000000000" pitchFamily="2" charset="0"/>
              </a:rPr>
              <a:t> ut qui tem.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Ugitae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repremperior</a:t>
            </a:r>
            <a:r>
              <a:rPr lang="fr-FR" sz="1400" dirty="0">
                <a:effectLst/>
                <a:latin typeface="Marianne" panose="02000000000000000000" pitchFamily="2" charset="0"/>
              </a:rPr>
              <a:t> re,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sitate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voluptatis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arumquiduci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aut</a:t>
            </a:r>
            <a:r>
              <a:rPr lang="fr-FR" sz="1400" dirty="0">
                <a:effectLst/>
                <a:latin typeface="Marianne" panose="02000000000000000000" pitchFamily="2" charset="0"/>
              </a:rPr>
              <a:t> ma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venihit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eiur</a:t>
            </a:r>
            <a:r>
              <a:rPr lang="fr-FR" sz="1400" dirty="0">
                <a:effectLst/>
                <a:latin typeface="Marianne" panose="02000000000000000000" pitchFamily="2" charset="0"/>
              </a:rPr>
              <a:t>? Quia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sitatin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venihic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ipsuntium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aliquia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tinihilibus</a:t>
            </a:r>
            <a:r>
              <a:rPr lang="fr-FR" sz="1400" dirty="0">
                <a:effectLst/>
                <a:latin typeface="Marianne" panose="02000000000000000000" pitchFamily="2" charset="0"/>
              </a:rPr>
              <a:t>.</a:t>
            </a:r>
          </a:p>
          <a:p>
            <a:r>
              <a:rPr lang="fr-FR" sz="1400" dirty="0" err="1">
                <a:effectLst/>
                <a:latin typeface="Marianne" panose="02000000000000000000" pitchFamily="2" charset="0"/>
              </a:rPr>
              <a:t>Sitibusaped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quos</a:t>
            </a:r>
            <a:r>
              <a:rPr lang="fr-FR" sz="1400" dirty="0">
                <a:effectLst/>
                <a:latin typeface="Marianne" panose="02000000000000000000" pitchFamily="2" charset="0"/>
              </a:rPr>
              <a:t> ra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quos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coritat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atureris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que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volupidunt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atquatque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pliquia</a:t>
            </a:r>
            <a:r>
              <a:rPr lang="fr-FR" sz="1400" dirty="0">
                <a:effectLst/>
                <a:latin typeface="Marianne" panose="02000000000000000000" pitchFamily="2" charset="0"/>
              </a:rPr>
              <a:t> pro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volorio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nseritatio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blabo</a:t>
            </a:r>
            <a:r>
              <a:rPr lang="fr-FR" sz="1400" dirty="0">
                <a:effectLst/>
                <a:latin typeface="Marianne" panose="02000000000000000000" pitchFamily="2" charset="0"/>
              </a:rPr>
              <a:t>.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Onse</a:t>
            </a:r>
            <a:r>
              <a:rPr lang="fr-FR" sz="1400" dirty="0">
                <a:effectLst/>
                <a:latin typeface="Marianne" panose="02000000000000000000" pitchFamily="2" charset="0"/>
              </a:rPr>
              <a:t> con nos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dolorepernat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omnisque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quaestis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et,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ideliquatur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seratur</a:t>
            </a:r>
            <a:r>
              <a:rPr lang="fr-FR" sz="1400" dirty="0">
                <a:effectLst/>
                <a:latin typeface="Marianne" panose="02000000000000000000" pitchFamily="2" charset="0"/>
              </a:rPr>
              <a:t>?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Natur</a:t>
            </a:r>
            <a:r>
              <a:rPr lang="fr-FR" sz="1400" dirty="0">
                <a:effectLst/>
                <a:latin typeface="Marianne" panose="02000000000000000000" pitchFamily="2" charset="0"/>
              </a:rPr>
              <a:t> ma se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nes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tquibus</a:t>
            </a:r>
            <a:r>
              <a:rPr lang="fr-FR" sz="1400" dirty="0">
                <a:effectLst/>
                <a:latin typeface="Marianne" panose="02000000000000000000" pitchFamily="2" charset="0"/>
              </a:rPr>
              <a:t>.</a:t>
            </a:r>
          </a:p>
          <a:p>
            <a:r>
              <a:rPr lang="fr-FR" sz="1400" dirty="0" err="1">
                <a:effectLst/>
                <a:latin typeface="Marianne" panose="02000000000000000000" pitchFamily="2" charset="0"/>
              </a:rPr>
              <a:t>Gitectet</a:t>
            </a:r>
            <a:r>
              <a:rPr lang="fr-FR" sz="1400" dirty="0">
                <a:effectLst/>
                <a:latin typeface="Marianne" panose="02000000000000000000" pitchFamily="2" charset="0"/>
              </a:rPr>
              <a:t>, con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rehendandi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aperupt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assitat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uressit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eostore</a:t>
            </a:r>
            <a:endParaRPr lang="fr-FR" sz="1400" dirty="0">
              <a:effectLst/>
              <a:latin typeface="Marianne" panose="02000000000000000000" pitchFamily="2" charset="0"/>
            </a:endParaRPr>
          </a:p>
        </p:txBody>
      </p:sp>
      <p:sp>
        <p:nvSpPr>
          <p:cNvPr id="5" name="Espace réservé de la date 10">
            <a:extLst>
              <a:ext uri="{FF2B5EF4-FFF2-40B4-BE49-F238E27FC236}">
                <a16:creationId xmlns:a16="http://schemas.microsoft.com/office/drawing/2014/main" id="{DB3F2B18-34DA-6AAC-F11A-3F79CDAF3398}"/>
              </a:ext>
            </a:extLst>
          </p:cNvPr>
          <p:cNvSpPr txBox="1">
            <a:spLocks/>
          </p:cNvSpPr>
          <p:nvPr userDrawn="1"/>
        </p:nvSpPr>
        <p:spPr>
          <a:xfrm>
            <a:off x="9018028" y="64191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50D7B99-261F-8547-9D60-300B5962C562}" type="datetime1">
              <a:rPr lang="fr-FR" sz="1100" b="1" smtClean="0">
                <a:solidFill>
                  <a:schemeClr val="tx1"/>
                </a:solidFill>
                <a:latin typeface="Marianne" panose="02000000000000000000" pitchFamily="2" charset="0"/>
              </a:rPr>
              <a:pPr algn="r"/>
              <a:t>29/01/2026</a:t>
            </a:fld>
            <a:endParaRPr lang="fr-FR" sz="1100" b="1" dirty="0">
              <a:solidFill>
                <a:schemeClr val="tx1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279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sposition personnalisé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1">
            <a:extLst>
              <a:ext uri="{FF2B5EF4-FFF2-40B4-BE49-F238E27FC236}">
                <a16:creationId xmlns:a16="http://schemas.microsoft.com/office/drawing/2014/main" id="{BAE2390A-6EBE-2AAC-C2B0-6F42DF05FD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9738" y="1047750"/>
            <a:ext cx="10483850" cy="1132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Marianne" panose="02000000000000000000"/>
              </a:defRPr>
            </a:lvl1pPr>
          </a:lstStyle>
          <a:p>
            <a:pPr lvl="0"/>
            <a:r>
              <a:rPr lang="fr-FR" sz="3600" dirty="0"/>
              <a:t>Titre</a:t>
            </a:r>
            <a:endParaRPr lang="fr-FR" dirty="0"/>
          </a:p>
        </p:txBody>
      </p: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27F08824-7823-402E-F334-82C0DCF919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9738" y="2536825"/>
            <a:ext cx="10483850" cy="3222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latin typeface="Marianne" panose="02000000000000000000"/>
              </a:defRPr>
            </a:lvl1pPr>
          </a:lstStyle>
          <a:p>
            <a:r>
              <a:rPr lang="fr-FR" sz="1400" dirty="0">
                <a:effectLst/>
                <a:latin typeface="Marianne" panose="02000000000000000000" pitchFamily="2" charset="0"/>
              </a:rPr>
              <a:t>NIVEAU 2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Erum</a:t>
            </a:r>
            <a:r>
              <a:rPr lang="fr-FR" sz="1400" dirty="0">
                <a:effectLst/>
                <a:latin typeface="Marianne" panose="02000000000000000000" pitchFamily="2" charset="0"/>
              </a:rPr>
              <a:t>, que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voluption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coris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delliquis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arios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tionet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acea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aut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odit</a:t>
            </a:r>
            <a:r>
              <a:rPr lang="fr-FR" sz="1400" dirty="0">
                <a:effectLst/>
                <a:latin typeface="Marianne" panose="02000000000000000000" pitchFamily="2" charset="0"/>
              </a:rPr>
              <a:t> ut qui tem.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Ugitae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repremperior</a:t>
            </a:r>
            <a:r>
              <a:rPr lang="fr-FR" sz="1400" dirty="0">
                <a:effectLst/>
                <a:latin typeface="Marianne" panose="02000000000000000000" pitchFamily="2" charset="0"/>
              </a:rPr>
              <a:t> re,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sitate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voluptatis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arumquiduci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aut</a:t>
            </a:r>
            <a:r>
              <a:rPr lang="fr-FR" sz="1400" dirty="0">
                <a:effectLst/>
                <a:latin typeface="Marianne" panose="02000000000000000000" pitchFamily="2" charset="0"/>
              </a:rPr>
              <a:t> ma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venihit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eiur</a:t>
            </a:r>
            <a:r>
              <a:rPr lang="fr-FR" sz="1400" dirty="0">
                <a:effectLst/>
                <a:latin typeface="Marianne" panose="02000000000000000000" pitchFamily="2" charset="0"/>
              </a:rPr>
              <a:t>? Quia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sitatin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venihic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ipsuntium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aliquia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tinihilibus</a:t>
            </a:r>
            <a:r>
              <a:rPr lang="fr-FR" sz="1400" dirty="0">
                <a:effectLst/>
                <a:latin typeface="Marianne" panose="02000000000000000000" pitchFamily="2" charset="0"/>
              </a:rPr>
              <a:t>.</a:t>
            </a:r>
          </a:p>
          <a:p>
            <a:r>
              <a:rPr lang="fr-FR" sz="1400" dirty="0">
                <a:effectLst/>
                <a:latin typeface="Marianne" panose="02000000000000000000" pitchFamily="2" charset="0"/>
              </a:rPr>
              <a:t>NIVEAU 3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voluption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coris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delliquis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arios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</a:p>
          <a:p>
            <a:r>
              <a:rPr lang="fr-FR" sz="1400" dirty="0">
                <a:effectLst/>
                <a:latin typeface="Marianne" panose="02000000000000000000" pitchFamily="2" charset="0"/>
              </a:rPr>
              <a:t>NIVEAU 3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voluption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coris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delliquis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arios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  <a:r>
              <a:rPr lang="fr-FR" sz="1400" dirty="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 dirty="0">
                <a:effectLst/>
                <a:latin typeface="Marianne" panose="02000000000000000000" pitchFamily="2" charset="0"/>
              </a:rPr>
              <a:t> </a:t>
            </a:r>
          </a:p>
          <a:p>
            <a:endParaRPr lang="fr-FR" sz="1400" dirty="0">
              <a:effectLst/>
              <a:latin typeface="Marianne" panose="02000000000000000000" pitchFamily="2" charset="0"/>
            </a:endParaRPr>
          </a:p>
        </p:txBody>
      </p:sp>
      <p:sp>
        <p:nvSpPr>
          <p:cNvPr id="3" name="Espace réservé du numéro de diapositive 4">
            <a:extLst>
              <a:ext uri="{FF2B5EF4-FFF2-40B4-BE49-F238E27FC236}">
                <a16:creationId xmlns:a16="http://schemas.microsoft.com/office/drawing/2014/main" id="{0F07141F-FF95-A126-1BD8-3321886BB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10058071" y="6467720"/>
            <a:ext cx="572532" cy="360000"/>
          </a:xfrm>
          <a:prstGeom prst="rect">
            <a:avLst/>
          </a:prstGeom>
        </p:spPr>
        <p:txBody>
          <a:bodyPr/>
          <a:lstStyle>
            <a:lvl1pPr>
              <a:defRPr sz="1100" b="1" i="0">
                <a:latin typeface="Marianne" panose="0200000000000000000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Espace réservé de la date 10">
            <a:extLst>
              <a:ext uri="{FF2B5EF4-FFF2-40B4-BE49-F238E27FC236}">
                <a16:creationId xmlns:a16="http://schemas.microsoft.com/office/drawing/2014/main" id="{E71A9C42-E869-568F-0821-CA7479AD9D93}"/>
              </a:ext>
            </a:extLst>
          </p:cNvPr>
          <p:cNvSpPr txBox="1">
            <a:spLocks/>
          </p:cNvSpPr>
          <p:nvPr userDrawn="1"/>
        </p:nvSpPr>
        <p:spPr>
          <a:xfrm>
            <a:off x="9018028" y="64191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50D7B99-261F-8547-9D60-300B5962C562}" type="datetime1">
              <a:rPr lang="fr-FR" sz="1100" b="1" smtClean="0">
                <a:solidFill>
                  <a:schemeClr val="tx1"/>
                </a:solidFill>
                <a:latin typeface="Marianne" panose="02000000000000000000" pitchFamily="2" charset="0"/>
              </a:rPr>
              <a:pPr algn="r"/>
              <a:t>29/01/2026</a:t>
            </a:fld>
            <a:endParaRPr lang="fr-FR" sz="1100" b="1" dirty="0">
              <a:solidFill>
                <a:schemeClr val="tx1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41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F89A38-061C-B2F5-BC3F-7AFDF3241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070C6B-84F9-40A3-A2C3-55FB51F19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620C48-1ED7-3B65-5328-162E9B944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98FEE8-7418-EF49-5A07-D57D071E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214E37-70F6-A442-8B95-80756085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944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5A7BE5-2776-3828-C05D-FA85A6561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3D9D59-867F-6735-6CBE-F1E6FCD54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CA77AE-EE80-EA90-1844-46E5A8EF9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CBFCDB-6706-CDAF-50D3-FCF502E8E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0EA667-1291-AEA7-4B41-B3F5C55BD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24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3BC1E8-0326-AC27-C41E-07CE1D462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1C9598-EE84-916D-0A6D-74168F25A1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B02D93-9ED6-F1B4-12E1-7F59E25F5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B2956D-9E58-D435-2970-6D4C8A4AD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50C3F4D-0C7E-D483-A0CC-AF7ADC99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D41D74-D109-B17A-7359-FF47462C4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31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800EE-2812-0B3D-7B5E-A15681E6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3EACC7-F35D-A2A4-E753-3F6EF3D4D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784C31-F3CC-B548-88ED-C38029528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1DBB25A-CE84-D2AB-6BAF-C99B6DD4DB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FE298-706A-B50D-D9A2-15311166F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0DD9BC7-4315-5EE2-F1CD-EF1D6CD85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6019530-F027-454E-EBCA-558620CA7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F58B388-7E0A-C82E-6CA3-9F66222F9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39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99B896-D55C-2F4C-F2BB-C26D9F959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38A9949-986C-46B1-B778-5A83EC837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4C6F13-0ACE-E925-41E9-48BAD9FB9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1B638EE-D3C9-05BA-84C2-C0471BFA7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14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56BB8D-B67C-E756-275D-2735CE4D3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8D4C1E1-2677-EA7B-C79B-2507650B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D1040C-2777-A76C-72C4-85FC09AC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095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4959C4-0D44-E207-00D2-7880B5DE1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C63BC8-C652-0D4C-063D-AA5B9A9E9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A293B1-B0A5-17F7-2D3B-A0B0893AE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B7E9EF-4FAA-EC6D-F886-9016F250A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1C862A-C3BC-C826-8968-5B3C9DBC1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04BD74-52A4-F555-142B-13244D5A2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61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C7FE15-C663-B710-F6EF-EF90EF9F8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D7F8F01-AD04-A36D-2F96-19E5BD2524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304EF1-F935-0202-947B-FBF376D98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3AB293-AF2E-EAA4-4CD6-105C79F76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A45D83-8CA0-9D09-8AEE-FBF97A16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91881A-8439-3011-09C2-1FEB1253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96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1FB24BB-5604-7BB0-3DF8-33AE61E3E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D97639-FE38-EFDF-3B16-DB4CFD713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E05DC9-2F8B-7151-E8CD-3B21AF3E07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55B681-F795-46CE-BEA8-6E3736D0239F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2067F4-BC54-861C-3E16-94BE508D6B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5358CF-0FAD-B9B6-7690-85F7B70B4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B099CA-FB9D-45F5-8681-8BAF6E8614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60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A6DC40F-5C0C-6BDE-D1A7-C3C147F9A6EA}"/>
              </a:ext>
            </a:extLst>
          </p:cNvPr>
          <p:cNvSpPr/>
          <p:nvPr/>
        </p:nvSpPr>
        <p:spPr>
          <a:xfrm>
            <a:off x="5334873" y="3136900"/>
            <a:ext cx="1613694" cy="139700"/>
          </a:xfrm>
          <a:prstGeom prst="rect">
            <a:avLst/>
          </a:prstGeom>
          <a:solidFill>
            <a:srgbClr val="BAA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B26F3B7-0383-E074-DDB8-DAF90A5D95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3364074" cy="1651834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05BC9694-003F-DA69-711C-6C993C91A6DD}"/>
              </a:ext>
            </a:extLst>
          </p:cNvPr>
          <p:cNvSpPr txBox="1"/>
          <p:nvPr/>
        </p:nvSpPr>
        <p:spPr>
          <a:xfrm>
            <a:off x="1795848" y="1790022"/>
            <a:ext cx="911928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>
                <a:latin typeface="Marianne" panose="02000000000000000000" pitchFamily="50" charset="0"/>
              </a:rPr>
              <a:t>Atelier 1 </a:t>
            </a:r>
            <a:endParaRPr lang="fr-FR" sz="3200" b="1" dirty="0">
              <a:latin typeface="Marianne" panose="02000000000000000000" pitchFamily="50" charset="0"/>
            </a:endParaRPr>
          </a:p>
          <a:p>
            <a:pPr algn="ctr"/>
            <a:endParaRPr lang="fr-FR" sz="3200" b="1" dirty="0">
              <a:latin typeface="Marianne" panose="02000000000000000000" pitchFamily="50" charset="0"/>
            </a:endParaRPr>
          </a:p>
          <a:p>
            <a:pPr algn="ctr"/>
            <a:r>
              <a:rPr lang="fr-FR" sz="6600" b="1" dirty="0">
                <a:latin typeface="Marianne" panose="02000000000000000000" pitchFamily="50" charset="0"/>
              </a:rPr>
              <a:t>Matinée du 30 janvier 2026</a:t>
            </a:r>
          </a:p>
          <a:p>
            <a:pPr algn="ctr"/>
            <a:r>
              <a:rPr lang="fr-FR" sz="6600" b="1" dirty="0">
                <a:latin typeface="Marianne" panose="02000000000000000000" pitchFamily="50" charset="0"/>
              </a:rPr>
              <a:t>9 H -12 H30</a:t>
            </a:r>
          </a:p>
        </p:txBody>
      </p:sp>
      <p:pic>
        <p:nvPicPr>
          <p:cNvPr id="15" name="Graphique 14">
            <a:extLst>
              <a:ext uri="{FF2B5EF4-FFF2-40B4-BE49-F238E27FC236}">
                <a16:creationId xmlns:a16="http://schemas.microsoft.com/office/drawing/2014/main" id="{4FB12190-4730-31F2-F9A3-C8C94CCFAE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081476">
            <a:off x="8727394" y="3923918"/>
            <a:ext cx="3458669" cy="345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477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097E50E-D113-9D0E-7081-171C5E4AC2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21612" y="234499"/>
            <a:ext cx="10483850" cy="731520"/>
          </a:xfrm>
        </p:spPr>
        <p:txBody>
          <a:bodyPr/>
          <a:lstStyle/>
          <a:p>
            <a:r>
              <a:rPr lang="fr-FR" sz="2400" dirty="0"/>
              <a:t>Introduction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90A2570-14B8-37D3-EE25-B68A8ACD9336}"/>
              </a:ext>
            </a:extLst>
          </p:cNvPr>
          <p:cNvSpPr txBox="1"/>
          <p:nvPr/>
        </p:nvSpPr>
        <p:spPr>
          <a:xfrm>
            <a:off x="907845" y="847147"/>
            <a:ext cx="10376309" cy="812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b="1" kern="0" dirty="0"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kern="0" dirty="0"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Pourquoi s’intéresser au management ?</a:t>
            </a:r>
            <a:endParaRPr lang="fr-FR" sz="1800" b="1" kern="0" dirty="0">
              <a:effectLst/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L’entreprise, acteur majeur du champ social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Un sujet de plus en plus identifié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Le choix d’une approche internationale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kern="0" dirty="0">
                <a:latin typeface="Marianne" panose="02000000000000000000" pitchFamily="2" charset="0"/>
                <a:cs typeface="Arial" panose="020B0604020202020204" pitchFamily="34" charset="0"/>
              </a:rPr>
              <a:t>Les choix méthodologiques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Secteur privé en privilégiant des exemples dans l’hôtellerie-restauration, l’automobile, les assurances, le digital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Travail d’inspection: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Appui sur la recherche et les travaux de </a:t>
            </a:r>
            <a:r>
              <a:rPr lang="fr-FR" kern="0" dirty="0" err="1">
                <a:latin typeface="Marianne" panose="02000000000000000000" pitchFamily="2" charset="0"/>
                <a:cs typeface="Arial" panose="020B0604020202020204" pitchFamily="34" charset="0"/>
              </a:rPr>
              <a:t>Eurofound</a:t>
            </a: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 / EU-</a:t>
            </a:r>
            <a:r>
              <a:rPr lang="fr-FR" kern="0" dirty="0" err="1">
                <a:latin typeface="Marianne" panose="02000000000000000000" pitchFamily="2" charset="0"/>
                <a:cs typeface="Arial" panose="020B0604020202020204" pitchFamily="34" charset="0"/>
              </a:rPr>
              <a:t>Osha</a:t>
            </a:r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Rencontre des pouvoirs publics, partenaires sociaux, DRH, chercheurs, </a:t>
            </a:r>
            <a:r>
              <a:rPr lang="fr-FR" kern="0" dirty="0" err="1">
                <a:latin typeface="Marianne" panose="02000000000000000000" pitchFamily="2" charset="0"/>
                <a:cs typeface="Arial" panose="020B0604020202020204" pitchFamily="34" charset="0"/>
              </a:rPr>
              <a:t>think</a:t>
            </a:r>
            <a:r>
              <a:rPr lang="fr-FR" kern="0">
                <a:latin typeface="Marianne" panose="02000000000000000000" pitchFamily="2" charset="0"/>
                <a:cs typeface="Arial" panose="020B0604020202020204" pitchFamily="34" charset="0"/>
              </a:rPr>
              <a:t> tanks</a:t>
            </a:r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lvl="1"/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lvl="1"/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5376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097E50E-D113-9D0E-7081-171C5E4AC2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21612" y="234499"/>
            <a:ext cx="10483850" cy="73152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fr-FR" sz="2400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Ce qui constitue un « bon » management est aujourd’hui</a:t>
            </a:r>
          </a:p>
          <a:p>
            <a:r>
              <a:rPr lang="fr-FR" sz="2400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largement consensuel</a:t>
            </a:r>
            <a:endParaRPr lang="fr-FR" sz="2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90A2570-14B8-37D3-EE25-B68A8ACD9336}"/>
              </a:ext>
            </a:extLst>
          </p:cNvPr>
          <p:cNvSpPr txBox="1"/>
          <p:nvPr/>
        </p:nvSpPr>
        <p:spPr>
          <a:xfrm>
            <a:off x="588120" y="966019"/>
            <a:ext cx="10376309" cy="8402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kern="0" dirty="0"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fr-FR" sz="1800" b="1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es critères d’un management de qualité, loin d’être dispersés et hétérogènes selon les pays, les secteurs d’activité ou la taille des organisations, sont en réalité très convergents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un fort degré de participation des travailleurs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la reconnaissance du travail accompli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kern="0" dirty="0">
                <a:latin typeface="Marianne" panose="02000000000000000000" pitchFamily="2" charset="0"/>
                <a:cs typeface="Arial" panose="020B0604020202020204" pitchFamily="34" charset="0"/>
              </a:rPr>
              <a:t>D’autres traits fondamentaux d’un management de qualité s’ajoutent à cette dimension centrale de la participation et de la reconnaissance qui forment un nombre finalement limité de principes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autonomie,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clarté des rôles,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décentralisation de la décision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kern="0" dirty="0">
                <a:latin typeface="Marianne" panose="02000000000000000000" pitchFamily="2" charset="0"/>
                <a:cs typeface="Arial" panose="020B0604020202020204" pitchFamily="34" charset="0"/>
              </a:rPr>
              <a:t>Les défis sont identiques partout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Absentéisme post Covid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Attractivité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kern="0" dirty="0">
                <a:latin typeface="Marianne" panose="02000000000000000000" pitchFamily="2" charset="0"/>
                <a:cs typeface="Arial" panose="020B0604020202020204" pitchFamily="34" charset="0"/>
              </a:rPr>
              <a:t>Interrogation générationnelle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lvl="1"/>
            <a:endParaRPr lang="fr-FR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kern="0" dirty="0">
              <a:latin typeface="Marianne" panose="02000000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4166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5C10281C-3400-638B-58FC-3CEDBAED9E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8" y="1047750"/>
            <a:ext cx="10483850" cy="767987"/>
          </a:xfrm>
        </p:spPr>
        <p:txBody>
          <a:bodyPr/>
          <a:lstStyle/>
          <a:p>
            <a:r>
              <a:rPr lang="fr-FR" sz="2400" dirty="0"/>
              <a:t>2. Les pratiques managériales ont des effets certains mais difficiles à mesurer </a:t>
            </a:r>
          </a:p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D32DD6-9B3F-E8D5-5F76-AB60353E46A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9738" y="1815737"/>
            <a:ext cx="5059725" cy="394316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Il existe une </a:t>
            </a:r>
            <a:r>
              <a:rPr lang="fr-FR" sz="1800" b="1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corrélation entre les bonnes pratiques managériales et la performance économique </a:t>
            </a:r>
            <a:r>
              <a:rPr lang="fr-FR" sz="1800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des entreprises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kern="0" dirty="0">
                <a:latin typeface="Marianne" panose="02000000000000000000" pitchFamily="2" charset="0"/>
                <a:cs typeface="Arial" panose="020B0604020202020204" pitchFamily="34" charset="0"/>
              </a:rPr>
              <a:t>Les </a:t>
            </a:r>
            <a:r>
              <a:rPr lang="fr-FR" sz="1800" b="1" kern="0" dirty="0">
                <a:latin typeface="Marianne" panose="02000000000000000000" pitchFamily="2" charset="0"/>
                <a:cs typeface="Arial" panose="020B0604020202020204" pitchFamily="34" charset="0"/>
              </a:rPr>
              <a:t>pratiques managériales influencent les résultats de certaines politiques sociales 	</a:t>
            </a:r>
          </a:p>
          <a:p>
            <a:pPr marL="971550" lvl="1" indent="-285750"/>
            <a:r>
              <a:rPr lang="fr-FR" sz="1600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L’impact du management sur la santé des salariés	</a:t>
            </a:r>
          </a:p>
          <a:p>
            <a:pPr marL="971550" lvl="1" indent="-285750"/>
            <a:r>
              <a:rPr lang="fr-FR" sz="1600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Les liens entre pratiques managériales et la qualité de l’emploi	</a:t>
            </a:r>
          </a:p>
          <a:p>
            <a:pPr marL="971550" lvl="1" indent="-285750"/>
            <a:r>
              <a:rPr lang="fr-FR" sz="1600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La qualité du management détermine une grande partie de la qualité du travail et l’engagement des salariés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kern="0" dirty="0">
              <a:effectLst/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AF03A28-7F8D-B04D-921E-2F7038162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7399" y="1786019"/>
            <a:ext cx="6126292" cy="394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872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78D7D1C-0363-92EA-0270-C1DBAD8A1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8" y="796836"/>
            <a:ext cx="10483850" cy="833301"/>
          </a:xfrm>
        </p:spPr>
        <p:txBody>
          <a:bodyPr/>
          <a:lstStyle/>
          <a:p>
            <a:r>
              <a:rPr lang="fr-FR" sz="2400" kern="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3. A la différence de certains pays européens, la France se caractérise par un management vertical</a:t>
            </a:r>
            <a:endParaRPr lang="fr-FR" sz="24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E8ADC1-AE19-7A45-D7E9-8AB21427C1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4766" y="1630137"/>
            <a:ext cx="10348822" cy="4075611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Les enquêtes européennes placent les pratiques managériales françaises dans une position globalement peu flatteuse</a:t>
            </a:r>
          </a:p>
          <a:p>
            <a:pPr marL="971550" lvl="1" indent="-285750"/>
            <a:r>
              <a:rPr lang="fr-FR" sz="2000" dirty="0"/>
              <a:t>Le niveau d’autonomie des travailleurs est sensiblement plus faible en France : 24% en France contre 28 % en </a:t>
            </a:r>
            <a:r>
              <a:rPr lang="fr-FR" sz="2000" dirty="0" err="1"/>
              <a:t>moy</a:t>
            </a:r>
            <a:r>
              <a:rPr lang="fr-FR" sz="2000" dirty="0"/>
              <a:t> UE et 34 % en Allemagne</a:t>
            </a:r>
          </a:p>
          <a:p>
            <a:pPr marL="971550" lvl="1" indent="-285750"/>
            <a:r>
              <a:rPr lang="fr-FR" sz="2000" dirty="0"/>
              <a:t>La reconnaissance au travail est insuffisante : 56% contre 75 % en All et UK</a:t>
            </a:r>
          </a:p>
          <a:p>
            <a:pPr marL="971550" lvl="1" indent="-285750"/>
            <a:r>
              <a:rPr lang="fr-FR" sz="2000" dirty="0"/>
              <a:t>Le degré de confiance réciproque entre salariés et management est moins élevé que dans la moyenne européenne  (la confiance diminue avec l’éloignement hiérarchique)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Les faiblesses du modèle français de management </a:t>
            </a:r>
          </a:p>
          <a:p>
            <a:pPr marL="971550" lvl="1" indent="-285750"/>
            <a:r>
              <a:rPr lang="fr-FR" sz="2000" dirty="0"/>
              <a:t>Les pratiques managériales françaises apparaissent verticales et les distances hiérarchiques élevées </a:t>
            </a:r>
          </a:p>
          <a:p>
            <a:pPr marL="971550" lvl="1" indent="-285750"/>
            <a:r>
              <a:rPr lang="fr-FR" sz="2000" dirty="0"/>
              <a:t>La formation des managers est trop académique (logique de diplôme) et peu tournée vers la coopération, malgré des progrès en ce sens (apprentissage) </a:t>
            </a:r>
          </a:p>
          <a:p>
            <a:pPr marL="971550" lvl="1" indent="-285750"/>
            <a:r>
              <a:rPr lang="fr-FR" sz="2000" dirty="0"/>
              <a:t>Mais des signes d’évolution positifs : attentes en termes de formation (APEC), questionnements croissants sur les pratiques managériales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/>
          </a:p>
          <a:p>
            <a:pPr marL="285750" indent="-285750"/>
            <a:endParaRPr lang="fr-FR" sz="1000" dirty="0"/>
          </a:p>
          <a:p>
            <a:pPr marL="285750" indent="-285750"/>
            <a:endParaRPr lang="fr-FR" sz="1000" dirty="0"/>
          </a:p>
          <a:p>
            <a:pPr marL="971550" lvl="1" indent="-28575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7827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01A698D-6BBF-4F67-F9BF-CDC7D01E2A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8" y="1047750"/>
            <a:ext cx="10483850" cy="728799"/>
          </a:xfrm>
        </p:spPr>
        <p:txBody>
          <a:bodyPr>
            <a:normAutofit lnSpcReduction="10000"/>
          </a:bodyPr>
          <a:lstStyle/>
          <a:p>
            <a:r>
              <a:rPr lang="fr-FR" sz="2400" dirty="0"/>
              <a:t>4.1 La France est paradoxalement le pays où l’outillage public est le plus complet</a:t>
            </a:r>
          </a:p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7311A9-2772-4889-4ED4-9E1842BC505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9738" y="1881051"/>
            <a:ext cx="10483850" cy="3877852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Résultat de la comparaison internationale sur les leviers publics sur le management </a:t>
            </a:r>
          </a:p>
          <a:p>
            <a:pPr marL="971550" lvl="1" indent="-285750"/>
            <a:r>
              <a:rPr lang="fr-FR" sz="2000" dirty="0"/>
              <a:t>Les politiques publiques influencent le management plus qu’elles ne le modèlent </a:t>
            </a:r>
          </a:p>
          <a:p>
            <a:pPr marL="971550" lvl="1" indent="-285750"/>
            <a:r>
              <a:rPr lang="fr-FR" sz="2000" dirty="0"/>
              <a:t>Tous les pays européens sont confrontés aux mêmes problèmes </a:t>
            </a:r>
          </a:p>
          <a:p>
            <a:pPr marL="971550" lvl="1" indent="-285750"/>
            <a:r>
              <a:rPr lang="fr-FR" sz="2000" dirty="0"/>
              <a:t>Il n’existe pas à proprement parler de politique publique du management, mais des politiques qui influencent indirectement le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En France la réglementation occupe une place prééminente parmi les instruments d’action </a:t>
            </a:r>
          </a:p>
          <a:p>
            <a:pPr marL="971550" lvl="1" indent="-285750"/>
            <a:r>
              <a:rPr lang="fr-FR" dirty="0"/>
              <a:t>le droit d’expression directe des salariés et les obligations des entreprises en matière de qualité de vie et des conditions de travail (QVCT)</a:t>
            </a:r>
          </a:p>
          <a:p>
            <a:pPr marL="971550" lvl="1" indent="-285750"/>
            <a:r>
              <a:rPr lang="fr-FR" dirty="0"/>
              <a:t>Les instruments légaux et réglementaires sont beaucoup moins présents dans les autres pays étudiés</a:t>
            </a:r>
          </a:p>
          <a:p>
            <a:pPr marL="971550" lvl="1" indent="-285750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3715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64A76FD-635D-90FB-DFCF-D535D89755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93330" y="177739"/>
            <a:ext cx="10483850" cy="1132275"/>
          </a:xfrm>
        </p:spPr>
        <p:txBody>
          <a:bodyPr/>
          <a:lstStyle/>
          <a:p>
            <a:r>
              <a:rPr lang="fr-FR" sz="2800" dirty="0"/>
              <a:t>4.2 Dans les autres pays, dialogue social et environnement de travail sont deux leviers plus utilisés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EE2D0A-3E95-2E90-8C0C-5799A66EB43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3004" y="1310014"/>
            <a:ext cx="11698996" cy="5217332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/>
              <a:t>La place du dialogue social différencie largement les pays étudiés</a:t>
            </a:r>
          </a:p>
          <a:p>
            <a:pPr marL="971550" lvl="1" indent="-285750"/>
            <a:r>
              <a:rPr lang="fr-FR" sz="1600" dirty="0"/>
              <a:t>Le dialogue social alimente des pratiques managériales en Allemagne, en Suède et à un moindre degré en Italie</a:t>
            </a:r>
          </a:p>
          <a:p>
            <a:pPr marL="971550" lvl="1" indent="-285750"/>
            <a:r>
              <a:rPr lang="fr-FR" sz="1600" dirty="0"/>
              <a:t>En France, le dialogue social a un impact plus limité sur les pratiques managériales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/>
              <a:t>Les mesures ciblant l’environnement dans lequel évolue le management sont parfois plus ambitieuses chez nos voisins</a:t>
            </a:r>
          </a:p>
          <a:p>
            <a:pPr marL="971550" lvl="1" indent="-285750"/>
            <a:r>
              <a:rPr lang="fr-FR" sz="1600" dirty="0"/>
              <a:t>Dans plusieurs pays, les partenaires sociaux proposent des dispositifs d’appui et de conseil intéressants pour les managers et leurs employeurs : </a:t>
            </a:r>
            <a:r>
              <a:rPr lang="fr-FR" sz="1600" dirty="0" err="1"/>
              <a:t>Lenarda</a:t>
            </a:r>
            <a:r>
              <a:rPr lang="fr-FR" sz="1600" dirty="0"/>
              <a:t> en Suède, </a:t>
            </a:r>
            <a:r>
              <a:rPr lang="fr-FR" sz="1600" dirty="0" err="1"/>
              <a:t>Cofindustria</a:t>
            </a:r>
            <a:r>
              <a:rPr lang="fr-FR" sz="1600" dirty="0"/>
              <a:t> et APIQ en Italie</a:t>
            </a:r>
          </a:p>
          <a:p>
            <a:pPr marL="971550" lvl="1" indent="-285750"/>
            <a:r>
              <a:rPr lang="fr-FR" sz="1600" dirty="0"/>
              <a:t>En Suède, l’action de l’inspection du travail privilégie la recherche d’un « travail soutenable 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/>
              <a:t>La recherche de modèles managériaux innovants, vecteur bienvenu d’une discussion ouverte sur les pratiques managériales</a:t>
            </a:r>
          </a:p>
          <a:p>
            <a:pPr marL="971550" lvl="1" indent="-285750"/>
            <a:r>
              <a:rPr lang="fr-FR" sz="1600" dirty="0"/>
              <a:t>La subvention aux modèles managériaux innovants : propositions France stratégie, Business France, INQA en Allemagne</a:t>
            </a:r>
          </a:p>
          <a:p>
            <a:pPr marL="971550" lvl="1" indent="-285750"/>
            <a:r>
              <a:rPr lang="fr-FR" sz="1600" dirty="0"/>
              <a:t>La filière automobile française (Renault, Michelin): des exemples de dialogue professionnel</a:t>
            </a:r>
          </a:p>
          <a:p>
            <a:pPr marL="971550" lvl="1" indent="-285750"/>
            <a:r>
              <a:rPr lang="fr-FR" sz="1600" dirty="0"/>
              <a:t>Deutsche Telekom et l’adaptation du dialogue social à l’IA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/>
              <a:t>La formation et les référentiels internes des managers, leviers majeurs de la transformation des pratiques</a:t>
            </a:r>
          </a:p>
          <a:p>
            <a:pPr marL="971550" lvl="1" indent="-285750"/>
            <a:r>
              <a:rPr lang="fr-FR" sz="1600" dirty="0"/>
              <a:t>A diverses échelles: Axa, Orange, St Jean Industries : écoles de management internes</a:t>
            </a:r>
          </a:p>
          <a:p>
            <a:pPr marL="971550" lvl="1" indent="-285750"/>
            <a:r>
              <a:rPr lang="fr-FR" sz="1600" dirty="0"/>
              <a:t>Digital : système d’écoute managériale ; </a:t>
            </a:r>
          </a:p>
          <a:p>
            <a:pPr marL="971550" lvl="1" indent="-285750"/>
            <a:r>
              <a:rPr lang="fr-FR" sz="1600" dirty="0"/>
              <a:t>Accor: indicateur de promotion sociale </a:t>
            </a:r>
          </a:p>
          <a:p>
            <a:pPr lvl="1" indent="0">
              <a:buNone/>
            </a:pPr>
            <a:endParaRPr lang="fr-FR" sz="1400" b="1" dirty="0">
              <a:latin typeface="Marianne" panose="02000000000000000000"/>
            </a:endParaRPr>
          </a:p>
          <a:p>
            <a:pPr lvl="1" indent="0">
              <a:buNone/>
            </a:pPr>
            <a:r>
              <a:rPr lang="fr-FR" sz="18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28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B88A455-DD08-6961-30BB-6CEF4C2F1A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8" y="744584"/>
            <a:ext cx="10483850" cy="1175656"/>
          </a:xfrm>
        </p:spPr>
        <p:txBody>
          <a:bodyPr>
            <a:normAutofit lnSpcReduction="10000"/>
          </a:bodyPr>
          <a:lstStyle/>
          <a:p>
            <a:r>
              <a:rPr lang="fr-FR" sz="2800" dirty="0"/>
              <a:t>5.1 Des leviers d’actions portant sur l’environnement du travail pour améliorer la qualité des pratiques managériales en France 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672AE8-A383-05E1-617E-4641243EA01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9738" y="2390503"/>
            <a:ext cx="10483850" cy="372291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Rester prudent quant à la transposition en France de « modèles » identifiés dans d’autres pays à l’occasion d’un travail de parangonnage</a:t>
            </a:r>
          </a:p>
          <a:p>
            <a:pPr marL="971550" lvl="1" indent="-285750"/>
            <a:r>
              <a:rPr lang="fr-FR" sz="2000" dirty="0"/>
              <a:t>Tenir compte des limites de l’action administrative dans ce domaine</a:t>
            </a:r>
          </a:p>
          <a:p>
            <a:pPr marL="971550" lvl="1" indent="-285750"/>
            <a:r>
              <a:rPr lang="fr-FR" sz="2000" dirty="0"/>
              <a:t>Adapter les solutions au terrain</a:t>
            </a:r>
          </a:p>
          <a:p>
            <a:pPr marL="971550" lvl="1" indent="-285750"/>
            <a:r>
              <a:rPr lang="fr-FR" sz="2000" dirty="0"/>
              <a:t>L’intervention des pouvoirs publics est nécessairement indirecte dans un débat qui concerne avant tout les entreprises : agir sur l’environnement du travail.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Pour autant, le contexte est favorable pour agir du fait d’un consensus sur le diagnostic allié à des exemples qui fonctionnent à l’étranger</a:t>
            </a:r>
          </a:p>
          <a:p>
            <a:pPr marL="971550" lvl="1" indent="-285750"/>
            <a:r>
              <a:rPr lang="fr-FR" sz="1800" dirty="0"/>
              <a:t>Il existe en effet un consensus sur la réalité d’une crise du sens du travail </a:t>
            </a:r>
          </a:p>
          <a:p>
            <a:pPr marL="971550" lvl="1" indent="-285750"/>
            <a:r>
              <a:rPr lang="fr-FR" sz="1800" dirty="0"/>
              <a:t>Il y a une demande sociale de faire évoluer les pratiques managériales en France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6158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ED44AD8-D554-ACEA-55E9-99C98B0C9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8" y="757646"/>
            <a:ext cx="10483850" cy="1502228"/>
          </a:xfrm>
        </p:spPr>
        <p:txBody>
          <a:bodyPr/>
          <a:lstStyle/>
          <a:p>
            <a:r>
              <a:rPr lang="fr-FR" sz="2800" dirty="0"/>
              <a:t>5.2	Des mesures pour rendre l’environnement de travail plus propice à des pratiques managériales positives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618B7C-EA82-010A-C6C6-60967C501B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9738" y="1989371"/>
            <a:ext cx="10483850" cy="3067954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2000" u="sng" dirty="0"/>
              <a:t>Promouvoir la politique managériale dans les entreprises </a:t>
            </a:r>
            <a:r>
              <a:rPr lang="fr-FR" sz="2000" dirty="0"/>
              <a:t>: </a:t>
            </a:r>
            <a:r>
              <a:rPr lang="fr-FR" sz="2000" i="1" dirty="0"/>
              <a:t>suite des Assises (la conférence TER), programme de soutien à l’innovation managériale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u="sng" dirty="0"/>
              <a:t>Faire évoluer le système éducatif, formation initiale et continue pour réduire la distance hiérarchique</a:t>
            </a:r>
            <a:r>
              <a:rPr lang="fr-FR" sz="2000" dirty="0"/>
              <a:t> :</a:t>
            </a:r>
            <a:r>
              <a:rPr lang="fr-FR" sz="2000" i="1" dirty="0"/>
              <a:t> maquettes pédagogiques, partenariat ANACT, apprentissage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u="sng" dirty="0"/>
              <a:t>Renforcer l’accompagnement des managers tout au long de leur carrière </a:t>
            </a:r>
            <a:r>
              <a:rPr lang="fr-FR" sz="2000" dirty="0"/>
              <a:t>: </a:t>
            </a:r>
            <a:r>
              <a:rPr lang="fr-FR" sz="2000" i="1" dirty="0"/>
              <a:t>rôle APEC, négociation de branche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u="sng" dirty="0"/>
              <a:t>Décloisonner les approches pour intégrer les pratiques managériales dans les politiques du travail</a:t>
            </a:r>
            <a:r>
              <a:rPr lang="fr-FR" sz="2000" dirty="0"/>
              <a:t>: </a:t>
            </a:r>
            <a:r>
              <a:rPr lang="fr-FR" sz="2000" i="1" dirty="0"/>
              <a:t>PST et PRST, accords collectifs SST, partenariat ANACT et INTEFP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u="sng" dirty="0"/>
              <a:t>Améliorer les pratiques managériales également dans le secteur public </a:t>
            </a:r>
            <a:r>
              <a:rPr lang="fr-FR" sz="2000" dirty="0"/>
              <a:t>: politique </a:t>
            </a:r>
            <a:r>
              <a:rPr lang="fr-FR" sz="2000" i="1" dirty="0"/>
              <a:t>managériale dans les lignes directrices, dialogue professionnel, formation et accompagnement des managers</a:t>
            </a:r>
          </a:p>
        </p:txBody>
      </p:sp>
    </p:spTree>
    <p:extLst>
      <p:ext uri="{BB962C8B-B14F-4D97-AF65-F5344CB8AC3E}">
        <p14:creationId xmlns:p14="http://schemas.microsoft.com/office/powerpoint/2010/main" val="1579243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61C32FE-AA58-0F94-00FC-F660926869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8" y="735875"/>
            <a:ext cx="10483850" cy="1304814"/>
          </a:xfrm>
        </p:spPr>
        <p:txBody>
          <a:bodyPr/>
          <a:lstStyle/>
          <a:p>
            <a:r>
              <a:rPr lang="fr-FR" sz="2800" dirty="0"/>
              <a:t>5.3	Un éventail de mesures juridiques possibles dans le cadre d’une concertation avec les partenaires sociaux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FCC4CA-8409-EA00-21BD-D7D8E5B11C6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0091" y="2040689"/>
            <a:ext cx="10483850" cy="345984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fr-FR" sz="1800" dirty="0"/>
              <a:t>La possibilité d’inscrire les pratiques managériales dans les thèmes du dialogue social obligatoire sur la QVCT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dirty="0"/>
              <a:t>Inscrire les pratiques managériales parmi les orientations stratégiques faisant l’objet de la procédure d’information-consultation avec le CSE.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dirty="0"/>
              <a:t>Transformer le droit d’expression directe en un droit au dialogue professionnel dans les entreprises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dirty="0"/>
              <a:t>Etendre les pouvoirs du CSE (modèle </a:t>
            </a:r>
            <a:r>
              <a:rPr lang="fr-FR" sz="1800" i="1" dirty="0" err="1"/>
              <a:t>Betriebsrat</a:t>
            </a:r>
            <a:r>
              <a:rPr lang="fr-FR" sz="18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dirty="0"/>
              <a:t>Réévaluer la représentation des salariés dans les conseils d’administration et les conseils de surveillance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dirty="0"/>
              <a:t>Mécanismes juridiques formalisés de prise en compte des besoins des salariés en matière de conciliation vie professionnelle / vie familiale.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42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007C2-9B4E-4BC3-090A-1BE1B9219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EE6E30-0AA5-4B1D-3642-057C572539A2}"/>
              </a:ext>
            </a:extLst>
          </p:cNvPr>
          <p:cNvSpPr/>
          <p:nvPr/>
        </p:nvSpPr>
        <p:spPr>
          <a:xfrm>
            <a:off x="9877246" y="665216"/>
            <a:ext cx="1431852" cy="88206"/>
          </a:xfrm>
          <a:prstGeom prst="rect">
            <a:avLst/>
          </a:prstGeom>
          <a:solidFill>
            <a:srgbClr val="7A95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A0DF694-1D83-92FF-4E4C-EB03EE006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2032204" cy="99785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03458A48-26B1-4EB8-B5B4-C13D19ECE6B3}"/>
              </a:ext>
            </a:extLst>
          </p:cNvPr>
          <p:cNvSpPr txBox="1"/>
          <p:nvPr/>
        </p:nvSpPr>
        <p:spPr>
          <a:xfrm>
            <a:off x="9268723" y="144975"/>
            <a:ext cx="2604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Déroulé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311AC451-B110-C0AB-B6D7-CEB1B2B899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118199">
            <a:off x="9274236" y="4139243"/>
            <a:ext cx="2768453" cy="2768453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6331531-6046-FAE9-1E19-A867C44D5620}"/>
              </a:ext>
            </a:extLst>
          </p:cNvPr>
          <p:cNvSpPr txBox="1"/>
          <p:nvPr/>
        </p:nvSpPr>
        <p:spPr>
          <a:xfrm>
            <a:off x="318926" y="1373102"/>
            <a:ext cx="108492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Table ronde n°  2 animée par </a:t>
            </a:r>
          </a:p>
          <a:p>
            <a:pPr algn="ctr"/>
            <a:endParaRPr lang="fr-FR" sz="4000" b="1" dirty="0">
              <a:latin typeface="Marianne" panose="02000000000000000000" pitchFamily="50" charset="0"/>
            </a:endParaRPr>
          </a:p>
          <a:p>
            <a:r>
              <a:rPr lang="fr-FR" sz="4000" b="1" dirty="0">
                <a:latin typeface="Marianne" panose="02000000000000000000" pitchFamily="50" charset="0"/>
              </a:rPr>
              <a:t>•</a:t>
            </a:r>
            <a:r>
              <a:rPr lang="fr-FR" sz="4000" b="1" dirty="0">
                <a:latin typeface="Marianne" panose="02000000000000000000" pitchFamily="2" charset="0"/>
              </a:rPr>
              <a:t> Isabelle SAURAT </a:t>
            </a:r>
            <a:r>
              <a:rPr lang="fr-FR" sz="4000" dirty="0">
                <a:latin typeface="Marianne" panose="02000000000000000000" pitchFamily="2" charset="0"/>
              </a:rPr>
              <a:t>Déléguée interministérielle à l’accessibilité</a:t>
            </a:r>
            <a:endParaRPr lang="fr-FR" sz="4000" b="1" dirty="0">
              <a:latin typeface="Marianne" panose="02000000000000000000" pitchFamily="50" charset="0"/>
            </a:endParaRPr>
          </a:p>
          <a:p>
            <a:endParaRPr lang="fr-FR" sz="4000" b="1" dirty="0">
              <a:latin typeface="Marianne" panose="02000000000000000000" pitchFamily="50" charset="0"/>
            </a:endParaRPr>
          </a:p>
          <a:p>
            <a:r>
              <a:rPr lang="fr-FR" sz="4000" b="1" dirty="0">
                <a:latin typeface="Marianne" panose="02000000000000000000" pitchFamily="50" charset="0"/>
              </a:rPr>
              <a:t>•</a:t>
            </a:r>
            <a:r>
              <a:rPr lang="fr-FR" sz="4000" b="1" dirty="0">
                <a:latin typeface="Marianne" panose="02000000000000000000" pitchFamily="2" charset="0"/>
              </a:rPr>
              <a:t> Jean AGULHON  </a:t>
            </a:r>
            <a:r>
              <a:rPr lang="fr-FR" sz="4000" dirty="0">
                <a:latin typeface="Marianne" panose="02000000000000000000" pitchFamily="2" charset="0"/>
              </a:rPr>
              <a:t>DRH groupe RATP</a:t>
            </a:r>
            <a:endParaRPr lang="fr-FR" sz="4000" b="1" dirty="0"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314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71EAE-D349-0E06-91E5-1B7510301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6D1B9B6-0DE3-BF40-B7A9-4963D2EFB6CD}"/>
              </a:ext>
            </a:extLst>
          </p:cNvPr>
          <p:cNvSpPr/>
          <p:nvPr/>
        </p:nvSpPr>
        <p:spPr>
          <a:xfrm>
            <a:off x="5334873" y="3136900"/>
            <a:ext cx="1613694" cy="139700"/>
          </a:xfrm>
          <a:prstGeom prst="rect">
            <a:avLst/>
          </a:prstGeom>
          <a:solidFill>
            <a:srgbClr val="BAA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C39EDA3-D9DA-E6D3-2486-F1B61D0C5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3364074" cy="1651834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7907150A-053F-1875-100C-313D285664E8}"/>
              </a:ext>
            </a:extLst>
          </p:cNvPr>
          <p:cNvSpPr txBox="1"/>
          <p:nvPr/>
        </p:nvSpPr>
        <p:spPr>
          <a:xfrm>
            <a:off x="1021492" y="2309006"/>
            <a:ext cx="9119287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>
                <a:latin typeface="Marianne" panose="02000000000000000000" pitchFamily="50" charset="0"/>
              </a:rPr>
              <a:t>Atelier 1 </a:t>
            </a:r>
            <a:endParaRPr lang="fr-FR" sz="3200" b="1" dirty="0">
              <a:latin typeface="Marianne" panose="02000000000000000000" pitchFamily="50" charset="0"/>
            </a:endParaRPr>
          </a:p>
          <a:p>
            <a:pPr algn="ctr"/>
            <a:endParaRPr lang="fr-FR" sz="3200" b="1" dirty="0">
              <a:latin typeface="Marianne" panose="02000000000000000000" pitchFamily="50" charset="0"/>
            </a:endParaRPr>
          </a:p>
          <a:p>
            <a:pPr algn="ctr"/>
            <a:r>
              <a:rPr lang="fr-FR" sz="6600" b="1" dirty="0">
                <a:latin typeface="Marianne" panose="02000000000000000000" pitchFamily="50" charset="0"/>
              </a:rPr>
              <a:t>Intervention des animateurs</a:t>
            </a:r>
          </a:p>
        </p:txBody>
      </p:sp>
      <p:pic>
        <p:nvPicPr>
          <p:cNvPr id="15" name="Graphique 14">
            <a:extLst>
              <a:ext uri="{FF2B5EF4-FFF2-40B4-BE49-F238E27FC236}">
                <a16:creationId xmlns:a16="http://schemas.microsoft.com/office/drawing/2014/main" id="{566E37F0-E97D-397F-8F94-FB38972A48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081476">
            <a:off x="8727394" y="3923918"/>
            <a:ext cx="3458669" cy="345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731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45982-68FB-7296-BA9A-4C3DF6CD8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53ABF33-3EDF-E9B1-2C2A-EA9B414F90E7}"/>
              </a:ext>
            </a:extLst>
          </p:cNvPr>
          <p:cNvSpPr/>
          <p:nvPr/>
        </p:nvSpPr>
        <p:spPr>
          <a:xfrm>
            <a:off x="9877246" y="665216"/>
            <a:ext cx="1431852" cy="88206"/>
          </a:xfrm>
          <a:prstGeom prst="rect">
            <a:avLst/>
          </a:prstGeom>
          <a:solidFill>
            <a:srgbClr val="7A95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F6E5B2A-DC17-9351-1CE9-23607434F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2032204" cy="99785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B641B612-950B-BEC6-4D6F-521AD4D0F7C3}"/>
              </a:ext>
            </a:extLst>
          </p:cNvPr>
          <p:cNvSpPr txBox="1"/>
          <p:nvPr/>
        </p:nvSpPr>
        <p:spPr>
          <a:xfrm>
            <a:off x="9268723" y="144975"/>
            <a:ext cx="2604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Déroulé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2314E4E4-4E24-6ECF-E17B-D83C78B229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118199">
            <a:off x="9274236" y="4139243"/>
            <a:ext cx="2768453" cy="2768453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F12F988-3FFE-5F0C-E36D-EBE74719880F}"/>
              </a:ext>
            </a:extLst>
          </p:cNvPr>
          <p:cNvSpPr txBox="1"/>
          <p:nvPr/>
        </p:nvSpPr>
        <p:spPr>
          <a:xfrm>
            <a:off x="333052" y="498918"/>
            <a:ext cx="1084923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2" charset="0"/>
              </a:rPr>
              <a:t>Intervenants</a:t>
            </a:r>
          </a:p>
          <a:p>
            <a:pPr algn="just"/>
            <a:endParaRPr lang="fr-FR" sz="3200" b="1" dirty="0">
              <a:latin typeface="Marianne" panose="02000000000000000000" pitchFamily="2" charset="0"/>
            </a:endParaRPr>
          </a:p>
          <a:p>
            <a:pPr algn="just"/>
            <a:r>
              <a:rPr lang="fr-FR" sz="3200" b="1" dirty="0">
                <a:latin typeface="Marianne" panose="02000000000000000000" pitchFamily="2" charset="0"/>
              </a:rPr>
              <a:t>•Yves Clot</a:t>
            </a:r>
            <a:r>
              <a:rPr lang="fr-FR" sz="3200" dirty="0">
                <a:latin typeface="Marianne" panose="02000000000000000000" pitchFamily="2" charset="0"/>
              </a:rPr>
              <a:t>, Psychologue du travail, professeur émérite au CNAM</a:t>
            </a:r>
          </a:p>
          <a:p>
            <a:pPr algn="just"/>
            <a:r>
              <a:rPr lang="fr-FR" sz="3200" b="1" dirty="0">
                <a:latin typeface="Marianne" panose="02000000000000000000" pitchFamily="2" charset="0"/>
              </a:rPr>
              <a:t>• Mathieu </a:t>
            </a:r>
            <a:r>
              <a:rPr lang="fr-FR" sz="3200" b="1" dirty="0" err="1">
                <a:latin typeface="Marianne" panose="02000000000000000000" pitchFamily="2" charset="0"/>
              </a:rPr>
              <a:t>Detchessahar</a:t>
            </a:r>
            <a:r>
              <a:rPr lang="fr-FR" sz="3200" dirty="0">
                <a:latin typeface="Marianne" panose="02000000000000000000" pitchFamily="2" charset="0"/>
              </a:rPr>
              <a:t> Professeur des Universités, Essayiste, Conférencier, Chercheur-intervenant</a:t>
            </a:r>
          </a:p>
          <a:p>
            <a:pPr algn="just"/>
            <a:r>
              <a:rPr lang="fr-FR" sz="3200" b="1" dirty="0">
                <a:latin typeface="Marianne" panose="02000000000000000000" pitchFamily="2" charset="0"/>
              </a:rPr>
              <a:t>• Mathilde Icard</a:t>
            </a:r>
            <a:r>
              <a:rPr lang="fr-FR" sz="3200" dirty="0">
                <a:latin typeface="Marianne" panose="02000000000000000000" pitchFamily="2" charset="0"/>
              </a:rPr>
              <a:t> Cheffe du service de la synthèse statutaire, du développement des compétences et de la donnée, DGAFP, ancienne DRH de la ville de Lille</a:t>
            </a:r>
          </a:p>
          <a:p>
            <a:pPr algn="just"/>
            <a:r>
              <a:rPr lang="fr-FR" sz="3200" b="1" dirty="0">
                <a:latin typeface="Marianne" panose="02000000000000000000" pitchFamily="2" charset="0"/>
              </a:rPr>
              <a:t>• Ghislain De Muynck</a:t>
            </a:r>
            <a:r>
              <a:rPr lang="fr-FR" sz="3200" dirty="0">
                <a:latin typeface="Marianne" panose="02000000000000000000" pitchFamily="2" charset="0"/>
              </a:rPr>
              <a:t> Directeur général de la</a:t>
            </a:r>
          </a:p>
          <a:p>
            <a:pPr algn="just"/>
            <a:r>
              <a:rPr lang="fr-FR" sz="3200" dirty="0">
                <a:latin typeface="Marianne" panose="02000000000000000000" pitchFamily="2" charset="0"/>
              </a:rPr>
              <a:t> Fabrique de l’emploi à Lille</a:t>
            </a:r>
            <a:endParaRPr lang="fr-FR" sz="3200" b="1" dirty="0">
              <a:latin typeface="Marianne" panose="02000000000000000000" pitchFamily="2" charset="0"/>
            </a:endParaRPr>
          </a:p>
          <a:p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3840364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F8705-231A-13DE-255A-0C081AF01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129D7C-FD89-717E-5F01-05CAA63341EB}"/>
              </a:ext>
            </a:extLst>
          </p:cNvPr>
          <p:cNvSpPr/>
          <p:nvPr/>
        </p:nvSpPr>
        <p:spPr>
          <a:xfrm>
            <a:off x="9877246" y="665216"/>
            <a:ext cx="1431852" cy="88206"/>
          </a:xfrm>
          <a:prstGeom prst="rect">
            <a:avLst/>
          </a:prstGeom>
          <a:solidFill>
            <a:srgbClr val="7A95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42F36C6-67F7-21E4-44E6-595025FCE5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2032204" cy="99785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37A42042-29E2-0F31-4009-9DB1D2D3729F}"/>
              </a:ext>
            </a:extLst>
          </p:cNvPr>
          <p:cNvSpPr txBox="1"/>
          <p:nvPr/>
        </p:nvSpPr>
        <p:spPr>
          <a:xfrm>
            <a:off x="9268723" y="144975"/>
            <a:ext cx="2604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Déroulé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8C45C8C4-DFCB-09DF-D37B-A0DBE73A53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118199">
            <a:off x="9274236" y="4139243"/>
            <a:ext cx="2768453" cy="2768453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9D39028-87A0-D062-F420-10B2EF28B0F7}"/>
              </a:ext>
            </a:extLst>
          </p:cNvPr>
          <p:cNvSpPr txBox="1"/>
          <p:nvPr/>
        </p:nvSpPr>
        <p:spPr>
          <a:xfrm>
            <a:off x="333052" y="498918"/>
            <a:ext cx="1084923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2" charset="0"/>
              </a:rPr>
              <a:t>Reprise des travaux à 14 H </a:t>
            </a:r>
          </a:p>
          <a:p>
            <a:pPr algn="just"/>
            <a:endParaRPr lang="fr-FR" sz="3200" b="1" dirty="0">
              <a:latin typeface="Marianne" panose="02000000000000000000" pitchFamily="2" charset="0"/>
            </a:endParaRPr>
          </a:p>
          <a:p>
            <a:pPr algn="just"/>
            <a:r>
              <a:rPr lang="fr-FR" sz="3200" b="1" dirty="0">
                <a:latin typeface="Marianne" panose="02000000000000000000" pitchFamily="2" charset="0"/>
              </a:rPr>
              <a:t>•Accès cantine via le RDC, </a:t>
            </a:r>
            <a:r>
              <a:rPr lang="fr-FR" sz="3200" dirty="0">
                <a:latin typeface="Marianne" panose="02000000000000000000" pitchFamily="2" charset="0"/>
              </a:rPr>
              <a:t>après le portique de sécurité, et utiliser l’escalator situé à </a:t>
            </a:r>
            <a:r>
              <a:rPr lang="fr-FR" sz="3200">
                <a:latin typeface="Marianne" panose="02000000000000000000" pitchFamily="2" charset="0"/>
              </a:rPr>
              <a:t>votre gauche pour </a:t>
            </a:r>
            <a:r>
              <a:rPr lang="fr-FR" sz="3200" dirty="0">
                <a:latin typeface="Marianne" panose="02000000000000000000" pitchFamily="2" charset="0"/>
              </a:rPr>
              <a:t>le niveau - 1</a:t>
            </a:r>
          </a:p>
          <a:p>
            <a:pPr algn="just"/>
            <a:endParaRPr lang="fr-FR" sz="3200" dirty="0">
              <a:latin typeface="Marianne" panose="02000000000000000000" pitchFamily="2" charset="0"/>
            </a:endParaRPr>
          </a:p>
          <a:p>
            <a:pPr algn="just"/>
            <a:r>
              <a:rPr lang="fr-FR" sz="3200" b="1" dirty="0">
                <a:latin typeface="Marianne" panose="02000000000000000000" pitchFamily="2" charset="0"/>
              </a:rPr>
              <a:t>• Salle de réunion pour le secteur public :</a:t>
            </a:r>
            <a:r>
              <a:rPr lang="fr-FR" sz="3200" b="1" dirty="0">
                <a:latin typeface="Marianne" panose="02000000000000000000" pitchFamily="50" charset="0"/>
              </a:rPr>
              <a:t> 7234 R (7</a:t>
            </a:r>
            <a:r>
              <a:rPr lang="fr-FR" sz="3200" b="1" baseline="30000" dirty="0">
                <a:latin typeface="Marianne" panose="02000000000000000000" pitchFamily="50" charset="0"/>
              </a:rPr>
              <a:t>ème</a:t>
            </a:r>
            <a:r>
              <a:rPr lang="fr-FR" sz="3200" b="1" dirty="0">
                <a:latin typeface="Marianne" panose="02000000000000000000" pitchFamily="50" charset="0"/>
              </a:rPr>
              <a:t> étage)</a:t>
            </a:r>
            <a:endParaRPr lang="fr-FR" sz="1200" b="1" dirty="0">
              <a:latin typeface="Marianne" panose="02000000000000000000" pitchFamily="50" charset="0"/>
            </a:endParaRPr>
          </a:p>
          <a:p>
            <a:pPr algn="just"/>
            <a:endParaRPr lang="fr-FR" sz="3200" dirty="0">
              <a:latin typeface="Marianne" panose="02000000000000000000" pitchFamily="2" charset="0"/>
            </a:endParaRPr>
          </a:p>
          <a:p>
            <a:pPr algn="just"/>
            <a:r>
              <a:rPr lang="fr-FR" sz="3200" b="1" dirty="0">
                <a:latin typeface="Marianne" panose="02000000000000000000" pitchFamily="2" charset="0"/>
              </a:rPr>
              <a:t>• Salle de réunion pour le secteur privé : </a:t>
            </a:r>
            <a:r>
              <a:rPr lang="fr-FR" sz="3200" b="1" dirty="0">
                <a:latin typeface="Marianne" panose="02000000000000000000" pitchFamily="50" charset="0"/>
              </a:rPr>
              <a:t>7275 R  (7</a:t>
            </a:r>
            <a:r>
              <a:rPr lang="fr-FR" sz="3200" b="1" baseline="30000" dirty="0">
                <a:latin typeface="Marianne" panose="02000000000000000000" pitchFamily="50" charset="0"/>
              </a:rPr>
              <a:t>ème</a:t>
            </a:r>
            <a:r>
              <a:rPr lang="fr-FR" sz="3200" b="1" dirty="0">
                <a:latin typeface="Marianne" panose="02000000000000000000" pitchFamily="50" charset="0"/>
              </a:rPr>
              <a:t> étage)</a:t>
            </a:r>
            <a:endParaRPr lang="fr-FR" sz="3200" dirty="0"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867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4BAD1-1B36-28F0-20E0-8A0786769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87CB595-CF70-76E4-8F6A-2EF54092F0C8}"/>
              </a:ext>
            </a:extLst>
          </p:cNvPr>
          <p:cNvSpPr/>
          <p:nvPr/>
        </p:nvSpPr>
        <p:spPr>
          <a:xfrm>
            <a:off x="9877246" y="665216"/>
            <a:ext cx="1431852" cy="88206"/>
          </a:xfrm>
          <a:prstGeom prst="rect">
            <a:avLst/>
          </a:prstGeom>
          <a:solidFill>
            <a:srgbClr val="7A95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5A9C6EE-67CA-FB48-788C-3F0A325B4B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2032204" cy="997856"/>
          </a:xfrm>
          <a:prstGeom prst="rect">
            <a:avLst/>
          </a:prstGeom>
        </p:spPr>
      </p:pic>
      <p:pic>
        <p:nvPicPr>
          <p:cNvPr id="3" name="Graphique 2">
            <a:extLst>
              <a:ext uri="{FF2B5EF4-FFF2-40B4-BE49-F238E27FC236}">
                <a16:creationId xmlns:a16="http://schemas.microsoft.com/office/drawing/2014/main" id="{C23D3E4A-3D22-16F0-166E-264F8E118A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118199">
            <a:off x="9274236" y="4139243"/>
            <a:ext cx="2768453" cy="2768453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CA6D031-B108-4858-6C22-0C873C849530}"/>
              </a:ext>
            </a:extLst>
          </p:cNvPr>
          <p:cNvSpPr txBox="1"/>
          <p:nvPr/>
        </p:nvSpPr>
        <p:spPr>
          <a:xfrm>
            <a:off x="318926" y="1373102"/>
            <a:ext cx="1084923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4000" b="1" dirty="0"/>
          </a:p>
          <a:p>
            <a:r>
              <a:rPr lang="fr-FR" sz="4000" b="1" dirty="0"/>
              <a:t>• </a:t>
            </a:r>
            <a:r>
              <a:rPr lang="fr-FR" sz="4000" b="1" dirty="0">
                <a:latin typeface="Marianne" panose="02000000000000000000" pitchFamily="2" charset="0"/>
              </a:rPr>
              <a:t>Jean AGULHON        </a:t>
            </a:r>
            <a:r>
              <a:rPr lang="fr-FR" sz="4000" dirty="0">
                <a:latin typeface="Marianne" panose="02000000000000000000" pitchFamily="2" charset="0"/>
              </a:rPr>
              <a:t>DRH groupe RATP</a:t>
            </a:r>
          </a:p>
          <a:p>
            <a:r>
              <a:rPr lang="fr-FR" sz="4000" b="1" dirty="0">
                <a:latin typeface="Marianne" panose="02000000000000000000" pitchFamily="2" charset="0"/>
              </a:rPr>
              <a:t>• Johanne FORA-PORTHAULT </a:t>
            </a:r>
            <a:r>
              <a:rPr lang="fr-FR" sz="4000" dirty="0">
                <a:latin typeface="Marianne" panose="02000000000000000000" pitchFamily="2" charset="0"/>
              </a:rPr>
              <a:t>Présidente Fonction publique du 21 </a:t>
            </a:r>
            <a:r>
              <a:rPr lang="fr-FR" sz="4000" dirty="0" err="1">
                <a:latin typeface="Marianne" panose="02000000000000000000" pitchFamily="2" charset="0"/>
              </a:rPr>
              <a:t>ème</a:t>
            </a:r>
            <a:r>
              <a:rPr lang="fr-FR" sz="4000" dirty="0">
                <a:latin typeface="Marianne" panose="02000000000000000000" pitchFamily="2" charset="0"/>
              </a:rPr>
              <a:t> siècle </a:t>
            </a:r>
          </a:p>
          <a:p>
            <a:r>
              <a:rPr lang="fr-FR" sz="4000" b="1" dirty="0">
                <a:latin typeface="Marianne" panose="02000000000000000000" pitchFamily="2" charset="0"/>
              </a:rPr>
              <a:t>• Caroline GADOU  </a:t>
            </a:r>
            <a:r>
              <a:rPr lang="fr-FR" sz="4000" dirty="0">
                <a:latin typeface="Marianne" panose="02000000000000000000" pitchFamily="2" charset="0"/>
              </a:rPr>
              <a:t>Directrice générale  ANACT</a:t>
            </a:r>
          </a:p>
          <a:p>
            <a:r>
              <a:rPr lang="fr-FR" sz="4000" b="1" dirty="0">
                <a:latin typeface="Marianne" panose="02000000000000000000" pitchFamily="2" charset="0"/>
              </a:rPr>
              <a:t>•Isabelle SAURAT </a:t>
            </a:r>
            <a:r>
              <a:rPr lang="fr-FR" sz="4000" dirty="0">
                <a:latin typeface="Marianne" panose="02000000000000000000" pitchFamily="2" charset="0"/>
              </a:rPr>
              <a:t>Déléguée interministérielle à l’accessibilité</a:t>
            </a:r>
          </a:p>
          <a:p>
            <a:r>
              <a:rPr lang="fr-FR" sz="4000" b="1" dirty="0"/>
              <a:t> </a:t>
            </a:r>
          </a:p>
          <a:p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490161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FF45F-EAC9-9531-3808-9ED912D32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AAAD851-4874-BFE4-F75F-1250B2F1C198}"/>
              </a:ext>
            </a:extLst>
          </p:cNvPr>
          <p:cNvSpPr/>
          <p:nvPr/>
        </p:nvSpPr>
        <p:spPr>
          <a:xfrm>
            <a:off x="9877246" y="665216"/>
            <a:ext cx="1431852" cy="88206"/>
          </a:xfrm>
          <a:prstGeom prst="rect">
            <a:avLst/>
          </a:prstGeom>
          <a:solidFill>
            <a:srgbClr val="7A95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7775D36-4C2C-EA5B-40E9-6655FD7C9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2032204" cy="99785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1E9B362-8F54-530C-D01C-488B4DF8F4F2}"/>
              </a:ext>
            </a:extLst>
          </p:cNvPr>
          <p:cNvSpPr txBox="1"/>
          <p:nvPr/>
        </p:nvSpPr>
        <p:spPr>
          <a:xfrm>
            <a:off x="9268723" y="144975"/>
            <a:ext cx="2604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Déroulé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205BEFAC-47BE-EADD-76D6-A98C3203D3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118199">
            <a:off x="9274236" y="4139243"/>
            <a:ext cx="2768453" cy="2768453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033487AA-1E2C-6D02-7B50-05845F83438E}"/>
              </a:ext>
            </a:extLst>
          </p:cNvPr>
          <p:cNvSpPr txBox="1"/>
          <p:nvPr/>
        </p:nvSpPr>
        <p:spPr>
          <a:xfrm>
            <a:off x="318926" y="1373102"/>
            <a:ext cx="1084923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2" charset="0"/>
              </a:rPr>
              <a:t>Programme de la matinée 9H – 12H30</a:t>
            </a:r>
          </a:p>
          <a:p>
            <a:endParaRPr lang="fr-FR" sz="4000" dirty="0">
              <a:latin typeface="Marianne" panose="02000000000000000000" pitchFamily="2" charset="0"/>
            </a:endParaRPr>
          </a:p>
          <a:p>
            <a:r>
              <a:rPr lang="fr-FR" sz="4000" b="1" dirty="0">
                <a:latin typeface="Marianne" panose="02000000000000000000" pitchFamily="2" charset="0"/>
              </a:rPr>
              <a:t>• </a:t>
            </a:r>
            <a:r>
              <a:rPr lang="fr-FR" sz="4000" dirty="0">
                <a:latin typeface="Marianne" panose="02000000000000000000" pitchFamily="2" charset="0"/>
              </a:rPr>
              <a:t> </a:t>
            </a:r>
            <a:r>
              <a:rPr lang="fr-FR" sz="4000" b="1" dirty="0">
                <a:latin typeface="Marianne" panose="02000000000000000000" pitchFamily="2" charset="0"/>
              </a:rPr>
              <a:t>Table-ronde n° 1 </a:t>
            </a:r>
            <a:r>
              <a:rPr lang="fr-FR" sz="4000" dirty="0">
                <a:latin typeface="Marianne" panose="02000000000000000000" pitchFamily="2" charset="0"/>
              </a:rPr>
              <a:t>: </a:t>
            </a:r>
            <a:r>
              <a:rPr lang="fr-FR" sz="2800" dirty="0">
                <a:latin typeface="Marianne" panose="02000000000000000000" pitchFamily="2" charset="0"/>
              </a:rPr>
              <a:t>les nouvelles attentes des salariés et des agents au regard du rapport au travail ; phénomène générationnel ou contextuel  ?</a:t>
            </a:r>
          </a:p>
          <a:p>
            <a:r>
              <a:rPr lang="fr-FR" sz="4000" b="1" dirty="0">
                <a:latin typeface="Marianne" panose="02000000000000000000" pitchFamily="2" charset="0"/>
              </a:rPr>
              <a:t>•  IGAS : </a:t>
            </a:r>
            <a:r>
              <a:rPr lang="fr-FR" sz="2800" dirty="0">
                <a:latin typeface="Marianne" panose="02000000000000000000" pitchFamily="2" charset="0"/>
              </a:rPr>
              <a:t>la qualité du management</a:t>
            </a:r>
            <a:r>
              <a:rPr lang="fr-FR" sz="4000" b="1" dirty="0">
                <a:latin typeface="Marianne" panose="02000000000000000000" pitchFamily="2" charset="0"/>
              </a:rPr>
              <a:t> </a:t>
            </a:r>
          </a:p>
          <a:p>
            <a:r>
              <a:rPr lang="fr-FR" sz="4000" b="1" dirty="0">
                <a:latin typeface="Marianne" panose="02000000000000000000" pitchFamily="2" charset="0"/>
              </a:rPr>
              <a:t>• Pause </a:t>
            </a:r>
            <a:endParaRPr lang="fr-FR" sz="4000" dirty="0">
              <a:latin typeface="Marianne" panose="02000000000000000000" pitchFamily="2" charset="0"/>
            </a:endParaRPr>
          </a:p>
          <a:p>
            <a:r>
              <a:rPr lang="fr-FR" sz="4000" b="1" dirty="0">
                <a:latin typeface="Marianne" panose="02000000000000000000" pitchFamily="2" charset="0"/>
              </a:rPr>
              <a:t>•  Table-ronde n°2 : </a:t>
            </a:r>
            <a:r>
              <a:rPr lang="fr-FR" sz="2800" dirty="0">
                <a:latin typeface="Marianne" panose="02000000000000000000" pitchFamily="2" charset="0"/>
              </a:rPr>
              <a:t>le travail, pourquoi et </a:t>
            </a:r>
          </a:p>
          <a:p>
            <a:r>
              <a:rPr lang="fr-FR" sz="2800" dirty="0">
                <a:latin typeface="Marianne" panose="02000000000000000000" pitchFamily="2" charset="0"/>
              </a:rPr>
              <a:t>comment en parler autrement ?</a:t>
            </a:r>
          </a:p>
          <a:p>
            <a:r>
              <a:rPr lang="fr-FR" sz="4000" b="1" dirty="0"/>
              <a:t> </a:t>
            </a:r>
          </a:p>
          <a:p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62250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45350-D114-ABAD-5DF5-C57E7DAE8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547BBE-7A6B-9EC5-8D2F-586A16B7AB44}"/>
              </a:ext>
            </a:extLst>
          </p:cNvPr>
          <p:cNvSpPr/>
          <p:nvPr/>
        </p:nvSpPr>
        <p:spPr>
          <a:xfrm>
            <a:off x="9877246" y="665216"/>
            <a:ext cx="1431852" cy="88206"/>
          </a:xfrm>
          <a:prstGeom prst="rect">
            <a:avLst/>
          </a:prstGeom>
          <a:solidFill>
            <a:srgbClr val="7A95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90EDE77-E73B-33FA-492F-973DDC48D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2032204" cy="99785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37FC8CF-926E-43A5-A488-F2B2A41BA7ED}"/>
              </a:ext>
            </a:extLst>
          </p:cNvPr>
          <p:cNvSpPr txBox="1"/>
          <p:nvPr/>
        </p:nvSpPr>
        <p:spPr>
          <a:xfrm>
            <a:off x="9268723" y="144975"/>
            <a:ext cx="2604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Déroulé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4543478-7E1A-1FDD-6D1A-AF8EEA099809}"/>
              </a:ext>
            </a:extLst>
          </p:cNvPr>
          <p:cNvSpPr txBox="1"/>
          <p:nvPr/>
        </p:nvSpPr>
        <p:spPr>
          <a:xfrm>
            <a:off x="318926" y="1373102"/>
            <a:ext cx="108492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Calendrier des travaux</a:t>
            </a:r>
          </a:p>
          <a:p>
            <a:pPr algn="ctr"/>
            <a:endParaRPr lang="fr-FR" sz="4000" b="1" dirty="0">
              <a:latin typeface="Marianne" panose="02000000000000000000" pitchFamily="50" charset="0"/>
            </a:endParaRPr>
          </a:p>
          <a:p>
            <a:endParaRPr lang="fr-FR" sz="4000" dirty="0">
              <a:latin typeface="Marianne" panose="02000000000000000000" pitchFamily="50" charset="0"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38C8720-5771-D222-24EE-E22FEC8D8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523636"/>
              </p:ext>
            </p:extLst>
          </p:nvPr>
        </p:nvGraphicFramePr>
        <p:xfrm>
          <a:off x="838200" y="2311879"/>
          <a:ext cx="10515600" cy="2863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5466213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0231245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3773679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56139326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84601644"/>
                    </a:ext>
                  </a:extLst>
                </a:gridCol>
              </a:tblGrid>
              <a:tr h="560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 dirty="0">
                          <a:effectLst/>
                        </a:rPr>
                        <a:t>N°2</a:t>
                      </a:r>
                      <a:endParaRPr lang="fr-FR" sz="2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>
                          <a:effectLst/>
                        </a:rPr>
                        <a:t>N°3</a:t>
                      </a:r>
                      <a:endParaRPr lang="fr-FR" sz="2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>
                          <a:effectLst/>
                        </a:rPr>
                        <a:t>N°4</a:t>
                      </a:r>
                      <a:endParaRPr lang="fr-FR" sz="2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>
                          <a:effectLst/>
                        </a:rPr>
                        <a:t>N°5</a:t>
                      </a:r>
                      <a:endParaRPr lang="fr-FR" sz="2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>
                          <a:effectLst/>
                        </a:rPr>
                        <a:t>N°6</a:t>
                      </a:r>
                      <a:endParaRPr lang="fr-FR" sz="2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88752898"/>
                  </a:ext>
                </a:extLst>
              </a:tr>
              <a:tr h="2303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 dirty="0">
                          <a:effectLst/>
                        </a:rPr>
                        <a:t>Vendredi 20 février 2026</a:t>
                      </a:r>
                      <a:endParaRPr lang="fr-FR" sz="2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 dirty="0">
                          <a:effectLst/>
                        </a:rPr>
                        <a:t>Vendredi 13 mars 2026</a:t>
                      </a:r>
                      <a:endParaRPr lang="fr-FR" sz="2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 dirty="0">
                          <a:effectLst/>
                        </a:rPr>
                        <a:t>Vendredi 17 avril 2026</a:t>
                      </a:r>
                      <a:endParaRPr lang="fr-FR" sz="2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 dirty="0">
                          <a:effectLst/>
                        </a:rPr>
                        <a:t>Vendredi 22 mai 2026</a:t>
                      </a:r>
                      <a:endParaRPr lang="fr-FR" sz="2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800" b="1" kern="100" dirty="0">
                          <a:effectLst/>
                        </a:rPr>
                        <a:t>Vendredi 12 juin 2026</a:t>
                      </a:r>
                      <a:endParaRPr lang="fr-FR" sz="2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43393938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D4401BBE-28BA-53FD-286E-A7167E9FA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4655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426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CBCAE-8896-A8B3-B1D4-4D358CA3A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C5713B-31C7-2929-60C5-7D124E0276B2}"/>
              </a:ext>
            </a:extLst>
          </p:cNvPr>
          <p:cNvSpPr/>
          <p:nvPr/>
        </p:nvSpPr>
        <p:spPr>
          <a:xfrm>
            <a:off x="9877246" y="665216"/>
            <a:ext cx="1431852" cy="88206"/>
          </a:xfrm>
          <a:prstGeom prst="rect">
            <a:avLst/>
          </a:prstGeom>
          <a:solidFill>
            <a:srgbClr val="7A95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A92CC1D-E25D-0CB4-ABF1-4A9D43D859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2032204" cy="99785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3EE18640-40F2-C3D0-5674-E96756E2BE25}"/>
              </a:ext>
            </a:extLst>
          </p:cNvPr>
          <p:cNvSpPr txBox="1"/>
          <p:nvPr/>
        </p:nvSpPr>
        <p:spPr>
          <a:xfrm>
            <a:off x="9268723" y="144975"/>
            <a:ext cx="2604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Déroulé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083064BF-CEC6-02BB-AA4B-A8A41F0022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118199">
            <a:off x="9274236" y="4139243"/>
            <a:ext cx="2768453" cy="2768453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A1292C8C-B917-9709-91E2-22EAA58B81E4}"/>
              </a:ext>
            </a:extLst>
          </p:cNvPr>
          <p:cNvSpPr txBox="1"/>
          <p:nvPr/>
        </p:nvSpPr>
        <p:spPr>
          <a:xfrm>
            <a:off x="318926" y="1373102"/>
            <a:ext cx="1084923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Table ronde n°  1 animée par </a:t>
            </a:r>
          </a:p>
          <a:p>
            <a:pPr algn="ctr"/>
            <a:endParaRPr lang="fr-FR" sz="4000" b="1" dirty="0">
              <a:latin typeface="Marianne" panose="02000000000000000000" pitchFamily="50" charset="0"/>
            </a:endParaRPr>
          </a:p>
          <a:p>
            <a:r>
              <a:rPr lang="fr-FR" sz="4000" b="1" dirty="0">
                <a:latin typeface="Marianne" panose="02000000000000000000" pitchFamily="50" charset="0"/>
              </a:rPr>
              <a:t>• Johanne FORA-PORTHAULT </a:t>
            </a:r>
            <a:r>
              <a:rPr lang="fr-FR" sz="4000" dirty="0">
                <a:latin typeface="Marianne" panose="02000000000000000000" pitchFamily="50" charset="0"/>
              </a:rPr>
              <a:t>Présidente Fonction publique du 21 </a:t>
            </a:r>
            <a:r>
              <a:rPr lang="fr-FR" sz="4000" dirty="0" err="1">
                <a:latin typeface="Marianne" panose="02000000000000000000" pitchFamily="50" charset="0"/>
              </a:rPr>
              <a:t>ème</a:t>
            </a:r>
            <a:r>
              <a:rPr lang="fr-FR" sz="4000" dirty="0">
                <a:latin typeface="Marianne" panose="02000000000000000000" pitchFamily="50" charset="0"/>
              </a:rPr>
              <a:t> siècle </a:t>
            </a:r>
          </a:p>
          <a:p>
            <a:endParaRPr lang="fr-FR" sz="4000" b="1" dirty="0">
              <a:latin typeface="Marianne" panose="02000000000000000000" pitchFamily="50" charset="0"/>
            </a:endParaRPr>
          </a:p>
          <a:p>
            <a:r>
              <a:rPr lang="fr-FR" sz="4000" b="1" dirty="0">
                <a:latin typeface="Marianne" panose="02000000000000000000" pitchFamily="50" charset="0"/>
              </a:rPr>
              <a:t>• Caroline GADOU  </a:t>
            </a:r>
            <a:r>
              <a:rPr lang="fr-FR" sz="4000" dirty="0">
                <a:latin typeface="Marianne" panose="02000000000000000000" pitchFamily="50" charset="0"/>
              </a:rPr>
              <a:t>Directrice générale  ANACT</a:t>
            </a:r>
          </a:p>
        </p:txBody>
      </p:sp>
    </p:spTree>
    <p:extLst>
      <p:ext uri="{BB962C8B-B14F-4D97-AF65-F5344CB8AC3E}">
        <p14:creationId xmlns:p14="http://schemas.microsoft.com/office/powerpoint/2010/main" val="3884698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AA0EB-99AB-16DF-AC71-AAEFD6AE8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D86744-7C2E-DBE9-144C-388EAF4CBA9C}"/>
              </a:ext>
            </a:extLst>
          </p:cNvPr>
          <p:cNvSpPr/>
          <p:nvPr/>
        </p:nvSpPr>
        <p:spPr>
          <a:xfrm>
            <a:off x="9877246" y="665216"/>
            <a:ext cx="1431852" cy="88206"/>
          </a:xfrm>
          <a:prstGeom prst="rect">
            <a:avLst/>
          </a:prstGeom>
          <a:solidFill>
            <a:srgbClr val="7A95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FBB5C38-6C24-47F6-DA26-B1A230E9EA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2032204" cy="99785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6B7A4C51-30FE-214B-90E1-3975A72DFD74}"/>
              </a:ext>
            </a:extLst>
          </p:cNvPr>
          <p:cNvSpPr txBox="1"/>
          <p:nvPr/>
        </p:nvSpPr>
        <p:spPr>
          <a:xfrm>
            <a:off x="9268723" y="144975"/>
            <a:ext cx="2604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50" charset="0"/>
              </a:rPr>
              <a:t>Déroulé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3F278E33-7ACE-A263-D99D-4AE24CE76B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118199">
            <a:off x="9274236" y="4139243"/>
            <a:ext cx="2768453" cy="2768453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C0BB14F-839F-5BB9-4239-DF4CE92D3837}"/>
              </a:ext>
            </a:extLst>
          </p:cNvPr>
          <p:cNvSpPr txBox="1"/>
          <p:nvPr/>
        </p:nvSpPr>
        <p:spPr>
          <a:xfrm>
            <a:off x="333052" y="498918"/>
            <a:ext cx="10849233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Marianne" panose="02000000000000000000" pitchFamily="2" charset="0"/>
              </a:rPr>
              <a:t>Intervenants</a:t>
            </a:r>
          </a:p>
          <a:p>
            <a:pPr algn="ctr"/>
            <a:endParaRPr lang="fr-FR" sz="4000" b="1" dirty="0">
              <a:latin typeface="Marianne" panose="02000000000000000000" pitchFamily="2" charset="0"/>
            </a:endParaRPr>
          </a:p>
          <a:p>
            <a:r>
              <a:rPr lang="fr-FR" sz="3200" b="1" dirty="0">
                <a:latin typeface="Marianne" panose="02000000000000000000" pitchFamily="2" charset="0"/>
              </a:rPr>
              <a:t>• Adélaïde Zulfikarpasic</a:t>
            </a:r>
            <a:r>
              <a:rPr lang="fr-FR" sz="3200" dirty="0">
                <a:latin typeface="Marianne" panose="02000000000000000000" pitchFamily="2" charset="0"/>
              </a:rPr>
              <a:t> Directrice générale pôle société IPSOS-BVA, experte associée auprès de la fondation Jean Jaurès</a:t>
            </a:r>
          </a:p>
          <a:p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• </a:t>
            </a:r>
            <a:r>
              <a:rPr lang="fr-FR" sz="3200" b="1" dirty="0">
                <a:latin typeface="Marianne" panose="02000000000000000000" pitchFamily="2" charset="0"/>
              </a:rPr>
              <a:t>Suzanne Gorge</a:t>
            </a:r>
            <a:r>
              <a:rPr lang="fr-FR" sz="3200" dirty="0">
                <a:latin typeface="Marianne" panose="02000000000000000000" pitchFamily="2" charset="0"/>
              </a:rPr>
              <a:t> Directrice générale adjointe Terra Nova</a:t>
            </a:r>
          </a:p>
          <a:p>
            <a:r>
              <a:rPr lang="fr-FR" sz="3200" b="1" dirty="0">
                <a:latin typeface="Marianne" panose="02000000000000000000" pitchFamily="2" charset="0"/>
              </a:rPr>
              <a:t>• Raphaël </a:t>
            </a:r>
            <a:r>
              <a:rPr lang="fr-FR" sz="3200" b="1" dirty="0" err="1">
                <a:latin typeface="Marianne" panose="02000000000000000000" pitchFamily="2" charset="0"/>
              </a:rPr>
              <a:t>Tavanti</a:t>
            </a:r>
            <a:r>
              <a:rPr lang="fr-FR" sz="3200" dirty="0">
                <a:latin typeface="Marianne" panose="02000000000000000000" pitchFamily="2" charset="0"/>
              </a:rPr>
              <a:t> chargé de projets – Économie à l’Institut Montaigne</a:t>
            </a:r>
          </a:p>
          <a:p>
            <a:r>
              <a:rPr lang="fr-FR" sz="3200" b="1" dirty="0">
                <a:latin typeface="Marianne" panose="02000000000000000000" pitchFamily="2" charset="0"/>
              </a:rPr>
              <a:t>• Lucas Delattre</a:t>
            </a:r>
            <a:r>
              <a:rPr lang="fr-FR" sz="3200" dirty="0">
                <a:latin typeface="Marianne" panose="02000000000000000000" pitchFamily="2" charset="0"/>
              </a:rPr>
              <a:t> DRH APHM</a:t>
            </a:r>
          </a:p>
          <a:p>
            <a:r>
              <a:rPr lang="fr-FR" sz="3200" b="1" dirty="0">
                <a:latin typeface="Marianne" panose="02000000000000000000" pitchFamily="2" charset="0"/>
              </a:rPr>
              <a:t>• Jasmine Manet Directrice</a:t>
            </a:r>
            <a:r>
              <a:rPr lang="fr-FR" sz="3200" dirty="0">
                <a:latin typeface="Marianne" panose="02000000000000000000" pitchFamily="2" charset="0"/>
              </a:rPr>
              <a:t> générale de </a:t>
            </a:r>
            <a:r>
              <a:rPr lang="fr-FR" sz="3200" dirty="0" err="1">
                <a:latin typeface="Marianne" panose="02000000000000000000" pitchFamily="2" charset="0"/>
              </a:rPr>
              <a:t>Youth</a:t>
            </a:r>
            <a:r>
              <a:rPr lang="fr-FR" sz="3200" dirty="0">
                <a:latin typeface="Marianne" panose="02000000000000000000" pitchFamily="2" charset="0"/>
              </a:rPr>
              <a:t> </a:t>
            </a:r>
            <a:r>
              <a:rPr lang="fr-FR" sz="3200" dirty="0" err="1">
                <a:latin typeface="Marianne" panose="02000000000000000000" pitchFamily="2" charset="0"/>
              </a:rPr>
              <a:t>Forever</a:t>
            </a:r>
            <a:endParaRPr lang="fr-FR" sz="3200" dirty="0">
              <a:latin typeface="Marianne" panose="02000000000000000000" pitchFamily="2" charset="0"/>
            </a:endParaRPr>
          </a:p>
          <a:p>
            <a:endParaRPr lang="fr-FR" sz="4000" b="1" dirty="0"/>
          </a:p>
          <a:p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56733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F752E-17B6-FC51-7056-B7025F51E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F332F75-216E-2131-BFCC-C6C4DC1EC533}"/>
              </a:ext>
            </a:extLst>
          </p:cNvPr>
          <p:cNvSpPr/>
          <p:nvPr/>
        </p:nvSpPr>
        <p:spPr>
          <a:xfrm>
            <a:off x="5334873" y="3136900"/>
            <a:ext cx="1613694" cy="139700"/>
          </a:xfrm>
          <a:prstGeom prst="rect">
            <a:avLst/>
          </a:prstGeom>
          <a:solidFill>
            <a:srgbClr val="BAA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C17761F-2F04-26CF-B31D-FBAB89301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6" y="279401"/>
            <a:ext cx="3364074" cy="1651834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6B9932B-72C6-9AF4-1B3E-D719256AF999}"/>
              </a:ext>
            </a:extLst>
          </p:cNvPr>
          <p:cNvSpPr txBox="1"/>
          <p:nvPr/>
        </p:nvSpPr>
        <p:spPr>
          <a:xfrm>
            <a:off x="1021492" y="2309006"/>
            <a:ext cx="9119287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>
                <a:latin typeface="Marianne" panose="02000000000000000000" pitchFamily="50" charset="0"/>
              </a:rPr>
              <a:t>Intervention de Frédéric </a:t>
            </a:r>
            <a:r>
              <a:rPr lang="fr-FR" sz="6600" b="1" dirty="0" err="1">
                <a:latin typeface="Marianne" panose="02000000000000000000" pitchFamily="50" charset="0"/>
              </a:rPr>
              <a:t>Laloue</a:t>
            </a:r>
            <a:endParaRPr lang="fr-FR" sz="6600" b="1" dirty="0">
              <a:latin typeface="Marianne" panose="02000000000000000000" pitchFamily="50" charset="0"/>
            </a:endParaRPr>
          </a:p>
          <a:p>
            <a:pPr algn="ctr"/>
            <a:r>
              <a:rPr lang="fr-FR" sz="6600" b="1" dirty="0">
                <a:latin typeface="Marianne" panose="02000000000000000000" pitchFamily="50" charset="0"/>
              </a:rPr>
              <a:t>IGAS </a:t>
            </a:r>
            <a:endParaRPr lang="fr-FR" sz="3200" b="1" dirty="0">
              <a:latin typeface="Marianne" panose="02000000000000000000" pitchFamily="50" charset="0"/>
            </a:endParaRPr>
          </a:p>
          <a:p>
            <a:pPr algn="ctr"/>
            <a:endParaRPr lang="fr-FR" sz="3200" b="1" dirty="0">
              <a:latin typeface="Marianne" panose="02000000000000000000" pitchFamily="50" charset="0"/>
            </a:endParaRPr>
          </a:p>
        </p:txBody>
      </p:sp>
      <p:pic>
        <p:nvPicPr>
          <p:cNvPr id="15" name="Graphique 14">
            <a:extLst>
              <a:ext uri="{FF2B5EF4-FFF2-40B4-BE49-F238E27FC236}">
                <a16:creationId xmlns:a16="http://schemas.microsoft.com/office/drawing/2014/main" id="{2F1F4C3A-605F-5AE2-B8F8-28453171CE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081476">
            <a:off x="8727394" y="3923918"/>
            <a:ext cx="3458669" cy="345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979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737A6A-CCA6-FFB1-9EFE-BA5D62B9C2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5577" y="2113227"/>
            <a:ext cx="10464614" cy="390875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200" dirty="0">
                <a:latin typeface="Marianne ExtraBold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Les p</a:t>
            </a:r>
            <a:r>
              <a:rPr lang="fr-FR" sz="3200" dirty="0">
                <a:effectLst/>
                <a:latin typeface="Marianne ExtraBold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ratiques managériales dans les entreprises</a:t>
            </a:r>
          </a:p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200" dirty="0">
                <a:effectLst/>
                <a:latin typeface="Marianne ExtraBold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et politiques sociales en France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 </a:t>
            </a:r>
            <a:r>
              <a:rPr lang="fr-FR" sz="3200" dirty="0">
                <a:effectLst/>
                <a:latin typeface="Marianne ExtraBold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1800" dirty="0">
              <a:effectLst/>
              <a:latin typeface="Marianne ExtraBold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800" b="0" i="1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Les enseignements d’une comparaison internationale (Allemagne, Irlande, Italie, Suède)</a:t>
            </a:r>
          </a:p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800" b="0" i="1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et de la recherche </a:t>
            </a:r>
          </a:p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fr-FR" sz="1800" b="0" i="1" dirty="0"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fr-FR" sz="1800" b="0" i="1" dirty="0"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fr-FR" sz="1800" b="0" i="1" dirty="0"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200" b="0" i="1" dirty="0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Fabienne </a:t>
            </a:r>
            <a:r>
              <a:rPr lang="fr-FR" sz="1200" i="1" dirty="0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Bartoli</a:t>
            </a:r>
            <a:r>
              <a:rPr lang="fr-FR" sz="1200" b="0" i="1" dirty="0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	Thierry </a:t>
            </a:r>
            <a:r>
              <a:rPr lang="fr-FR" sz="1200" i="1" dirty="0" err="1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Dieuleveux</a:t>
            </a:r>
            <a:r>
              <a:rPr lang="fr-FR" sz="1200" i="1" dirty="0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200" b="0" i="1" dirty="0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	Mikael </a:t>
            </a:r>
            <a:r>
              <a:rPr lang="fr-FR" sz="1200" i="1" dirty="0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Hautchamp</a:t>
            </a:r>
            <a:r>
              <a:rPr lang="fr-FR" sz="1200" b="0" i="1" dirty="0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	Frédéric </a:t>
            </a:r>
            <a:r>
              <a:rPr lang="fr-FR" sz="1200" i="1" dirty="0" err="1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Laloue</a:t>
            </a:r>
            <a:r>
              <a:rPr lang="fr-FR" sz="1200" i="1" dirty="0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effectLst>
                  <a:glow>
                    <a:schemeClr val="bg1"/>
                  </a:glow>
                </a:effectLst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1200" dirty="0">
              <a:effectLst/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fr-FR" sz="1800" b="0" i="1" dirty="0"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fr-FR" sz="1800" b="0" i="1" dirty="0">
              <a:effectLst/>
              <a:latin typeface="Marianne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1800" dirty="0">
              <a:effectLst/>
              <a:latin typeface="Marianne ExtraBold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3297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1547</Words>
  <Application>Microsoft Office PowerPoint</Application>
  <PresentationFormat>Grand écran</PresentationFormat>
  <Paragraphs>198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Aptos</vt:lpstr>
      <vt:lpstr>Aptos Display</vt:lpstr>
      <vt:lpstr>Arial</vt:lpstr>
      <vt:lpstr>Marianne</vt:lpstr>
      <vt:lpstr>Marianne ExtraBold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GOURLET, Lucas (CAB/TS)</dc:creator>
  <cp:lastModifiedBy>VAYSSE, Nathalie 2 (DGT/DIR)</cp:lastModifiedBy>
  <cp:revision>18</cp:revision>
  <dcterms:created xsi:type="dcterms:W3CDTF">2026-01-14T16:33:15Z</dcterms:created>
  <dcterms:modified xsi:type="dcterms:W3CDTF">2026-01-29T10:42:10Z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2026-01-14T16:42:18Z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898c47b5-a6f8-419e-89bc-cf6b143f5b44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